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91" r:id="rId3"/>
    <p:sldId id="305" r:id="rId4"/>
    <p:sldId id="280" r:id="rId5"/>
    <p:sldId id="311" r:id="rId6"/>
    <p:sldId id="257" r:id="rId7"/>
    <p:sldId id="256" r:id="rId8"/>
    <p:sldId id="294" r:id="rId9"/>
    <p:sldId id="268" r:id="rId10"/>
    <p:sldId id="283" r:id="rId11"/>
    <p:sldId id="282" r:id="rId12"/>
    <p:sldId id="285" r:id="rId13"/>
    <p:sldId id="278" r:id="rId14"/>
    <p:sldId id="288" r:id="rId15"/>
    <p:sldId id="290" r:id="rId16"/>
    <p:sldId id="269" r:id="rId17"/>
    <p:sldId id="261" r:id="rId18"/>
    <p:sldId id="286" r:id="rId19"/>
    <p:sldId id="301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77A4B-8B42-2821-E2AC-A1A3F428E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7FE5BF9-51BD-3B87-159D-95487A142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455A1A-6206-CB0D-F252-74D68D9D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1A808F-2E57-AEF5-587C-23A571E3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12116E-4995-880A-D38C-BE914F36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8127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AF7A-7E95-5DA2-F1E5-3400ED2D8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6509D4-625D-CBD0-DD3B-21B8A1B7C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4463A-6FA1-8AB8-6533-CA2D7C25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D2EBFD-DF01-1C3C-0291-D9DEA3C0A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CE0060-7710-9B87-5B76-925F2499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28169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3B06426-6D40-A372-3283-FDA0263AA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BAE20E-533B-9F34-B77E-80DD74754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ECF44D-53F7-2BE5-C520-7E9D6A1F0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B96681-0D9D-C4E8-7E83-2987E198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D0D4-11EC-3E44-8437-AB85238A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03443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1FB468-4CE2-14CC-C49A-9761810F8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Frutiger LT Pro 45 Light" panose="020B0403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EB90F-1173-313F-E9F7-0EE5297D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LU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D1CA67-51FD-4FFA-20A1-38A6EDF89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53DB0-986D-125B-05D2-48838ABD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EFAA67-7E58-7922-1BDB-82AF687F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36565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960480-E845-E86C-971A-C34E4527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F8CDC3-42B1-AD2D-81D6-CDB2A5329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8FBD31-346D-8E3F-4B3E-3D686FFA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82B325-8810-B782-3D7C-7E52AE82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4B6A80-648D-A6BD-F5C6-EC9A7CE1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4487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B8C83-3A56-33BE-6F82-F55457B3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D576B0-DCFC-3FD9-97EB-070758DB5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FF5963-03F3-6584-257D-D1522B915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54D6DB-913C-46F7-FF26-EA76A40B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2E9FE1-2C0A-EBE2-9869-3C39FC1D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DB7BB2-2EE3-B158-A05F-1A55C34F5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1917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64B881-F1FF-E1D2-346C-4F7F01A65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401984-9F80-E16A-4F15-FE45F1E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2E8C9D-37D9-72B6-B7B6-117121AF8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C31D07-F834-AA5D-2D03-A189688B5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A613C9-96EE-B7B3-6782-27E1431C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F061A9-F208-EF34-D5E9-8134ECD3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935AF4-F95D-0312-A27E-6A3F71731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2C7342-461B-0232-CD36-673F876D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95241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E74FE3-DF8A-8CE0-57D9-4818D5F5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4BACA8-2294-CE1D-DEF0-7B329E99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5B4E10-4D38-57AE-3341-A44FBF87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8BE1C6-F6BA-F97C-484A-BEE656A9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9074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3332A9-9A1D-D05E-8226-574625DC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843CA90-3152-4CB6-238D-02F952F3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A8E9F-ED9B-66B6-5A6D-FD6BF5B8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00110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DB7F10-6135-419D-B109-E2B8D36F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8FE06B-4C8D-1D39-A79A-9A463FC64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84FD6D-382D-5BE2-D489-25F27C967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9DEF8B-84FE-7FD7-733D-15140BEB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347699-579F-209F-3BD6-94BEAC32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1B5B55-BE2E-D6BD-86B1-CAAA2EEB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07218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CDDA26-7ACA-3B76-6E57-05343851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LU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62F553F-329F-1B4E-E68B-50048363C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LU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D70FC88-8CAE-FEE4-B5CF-973491240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D815F2-486C-E61A-4A9B-2A3FC5953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37A2E1-A231-DD48-136F-86748AF1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FED347-CDC5-85D8-0B65-94249EAC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10010-425F-4659-931B-BDAFA7F03331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46245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8D9908-F334-6F6C-D488-48BBF6AA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LU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ABCDE-B137-98FA-B02A-B2EAD864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2516BB-4409-51F6-C2D5-46C168980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E2DA0-A542-40B2-990F-04996E5103E3}" type="datetimeFigureOut">
              <a:rPr lang="fr-LU" smtClean="0"/>
              <a:t>01/04/2023</a:t>
            </a:fld>
            <a:endParaRPr lang="fr-LU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74C45-8FBB-2A98-58A2-54FBA7068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LU" dirty="0"/>
              <a:t>Commission Environnement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10DEC5-C42B-93A5-8A92-F7A194A13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08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10010-425F-4659-931B-BDAFA7F03331}" type="slidenum">
              <a:rPr lang="fr-LU" smtClean="0"/>
              <a:t>‹N°›</a:t>
            </a:fld>
            <a:endParaRPr lang="fr-LU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6EC6C3-D0E5-2435-F95E-F3CED8C758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1040" y="5823385"/>
            <a:ext cx="2945317" cy="12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nement.public.lu/fr/natur/biodiversite/lutte_contre_les_eee/indentification-eee-au-luxembourg.html" TargetMode="External"/><Relationship Id="rId2" Type="http://schemas.openxmlformats.org/officeDocument/2006/relationships/hyperlink" Target="https://neobiota.l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as.biodiversity.be/" TargetMode="External"/><Relationship Id="rId7" Type="http://schemas.openxmlformats.org/officeDocument/2006/relationships/hyperlink" Target="https://www.natagora-bnvs.be/" TargetMode="External"/><Relationship Id="rId2" Type="http://schemas.openxmlformats.org/officeDocument/2006/relationships/hyperlink" Target="http://biodiversite.wallonie.be/fr/accueil.html?IDC=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bservations.be/bioblitz/list/" TargetMode="External"/><Relationship Id="rId5" Type="http://schemas.openxmlformats.org/officeDocument/2006/relationships/hyperlink" Target="http://www.crvesdre.be/" TargetMode="External"/><Relationship Id="rId4" Type="http://schemas.openxmlformats.org/officeDocument/2006/relationships/hyperlink" Target="https://www.adalia.be/plantes-invasive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14988F9-2B15-3510-B94C-8CDD3F636C1E}"/>
              </a:ext>
            </a:extLst>
          </p:cNvPr>
          <p:cNvSpPr txBox="1"/>
          <p:nvPr/>
        </p:nvSpPr>
        <p:spPr>
          <a:xfrm>
            <a:off x="-2966" y="63776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LU" dirty="0">
                <a:solidFill>
                  <a:schemeClr val="bg1"/>
                </a:solidFill>
                <a:effectLst/>
                <a:latin typeface="+mj-lt"/>
              </a:rPr>
              <a:t>Berce du Caucase envahissante,</a:t>
            </a:r>
            <a:endParaRPr lang="fr-L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C3CCF7-8ED9-44EA-703A-FC9ED636C2CC}"/>
              </a:ext>
            </a:extLst>
          </p:cNvPr>
          <p:cNvSpPr txBox="1"/>
          <p:nvPr/>
        </p:nvSpPr>
        <p:spPr>
          <a:xfrm>
            <a:off x="6196263" y="591686"/>
            <a:ext cx="55057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LU" sz="36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Protection Biodiversité et habitats naturels </a:t>
            </a:r>
          </a:p>
          <a:p>
            <a:pPr algn="ctr"/>
            <a:endParaRPr lang="fr-LU" sz="3600" b="1" dirty="0">
              <a:solidFill>
                <a:schemeClr val="accent1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fr-LU" sz="36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Lutte contre les espèces exotiques envahissantes (EEE)</a:t>
            </a:r>
            <a:endParaRPr lang="fr-LU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316159-BA74-63F3-20A6-9AE5093F8C02}"/>
              </a:ext>
            </a:extLst>
          </p:cNvPr>
          <p:cNvSpPr txBox="1"/>
          <p:nvPr/>
        </p:nvSpPr>
        <p:spPr>
          <a:xfrm>
            <a:off x="6348663" y="4504348"/>
            <a:ext cx="55057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Commission Environnement</a:t>
            </a:r>
          </a:p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District 2160</a:t>
            </a:r>
          </a:p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Conférence du district 25 mars 2023</a:t>
            </a:r>
          </a:p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Jean-Pierre Molitor</a:t>
            </a:r>
          </a:p>
          <a:p>
            <a:pPr algn="ctr"/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Mars 2023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465D34-9B8E-28D8-7FAD-55E81BB677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352" y="-37463"/>
            <a:ext cx="6208000" cy="3492000"/>
          </a:xfrm>
          <a:prstGeom prst="rect">
            <a:avLst/>
          </a:prstGeom>
        </p:spPr>
      </p:pic>
      <p:pic>
        <p:nvPicPr>
          <p:cNvPr id="3" name="Espace réservé du contenu 4" descr="Une image contenant arbre, extérieur, herbe, ciel&#10;&#10;Description générée automatiquement">
            <a:extLst>
              <a:ext uri="{FF2B5EF4-FFF2-40B4-BE49-F238E27FC236}">
                <a16:creationId xmlns:a16="http://schemas.microsoft.com/office/drawing/2014/main" id="{2926DD6A-DAB7-99AB-0FCA-D66BD51FE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r="-2" b="16577"/>
          <a:stretch/>
        </p:blipFill>
        <p:spPr>
          <a:xfrm>
            <a:off x="-1229022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1811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CECBE3-92B6-93CC-791D-7DF731E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Balsamine d’Himalaya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12F35-5C39-3A38-0492-BCBD3066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10000"/>
          </a:bodyPr>
          <a:lstStyle/>
          <a:p>
            <a:endParaRPr lang="en-US" sz="1400" dirty="0"/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Impatiens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glandulifera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Drüsiges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Springkraut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Originaire de l'Himalaya, introduite en 1839 comme espèce ornementale.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Grande plante vigoureuse (&gt;150cm) annuelle, glabre, aux feuilles opposées ou en verticille, nettement dentées, aux fleurs roses, rouges ou pourpres en grappes lâches, odorantes, à éperon court.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Floraison de juillet à octobre.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se répand principalement le long des cours d'eau, sur les talus et pentes et aime les lisières ou les zones ombragées ainsi que les sols frais.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Facile à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arracher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du contenu 4" descr="Une image contenant herbe, plante, extérieur, fleur&#10;&#10;Description générée automatiquement">
            <a:extLst>
              <a:ext uri="{FF2B5EF4-FFF2-40B4-BE49-F238E27FC236}">
                <a16:creationId xmlns:a16="http://schemas.microsoft.com/office/drawing/2014/main" id="{89AAAA10-B2BE-B285-CADE-03856FDD6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CECBE3-92B6-93CC-791D-7DF731E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Les Renouées Asiatiques 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12F35-5C39-3A38-0492-BCBD3066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1469897"/>
            <a:ext cx="4976704" cy="5065718"/>
          </a:xfrm>
        </p:spPr>
        <p:txBody>
          <a:bodyPr anchor="ctr">
            <a:normAutofit/>
          </a:bodyPr>
          <a:lstStyle/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Fallopia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japonica,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F.sachalinensis,F.x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Bohemica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Renouée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du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Japon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Renouée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Sakhaline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et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leur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hybride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F.x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Bohemica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Japanischer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Knöterich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Très difficile à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gérer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à cause de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leurs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rhizomes et de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leur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croissance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rapide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peut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faire des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racines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profonde de 7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mètres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Priorité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pour la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L’Ourthe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la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Vesdre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l’Amblève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et la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Lesse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Les inondations de l’été 2021 ont dispersé des morceaux de rhizomes de renouées du Japon sur les atterrissements, les berges et les plaines</a:t>
            </a:r>
            <a:br>
              <a:rPr lang="fr-FR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alluviales des cours d’eau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extérieur, terrain, maison, chemin&#10;&#10;Description générée automatiquement">
            <a:extLst>
              <a:ext uri="{FF2B5EF4-FFF2-40B4-BE49-F238E27FC236}">
                <a16:creationId xmlns:a16="http://schemas.microsoft.com/office/drawing/2014/main" id="{A82DD669-C4E4-8C39-BBAA-1619BF2DE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 r="-2" b="1589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43CD5D-5AFF-EB02-D15D-D5418862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b="1" dirty="0">
                <a:solidFill>
                  <a:schemeClr val="accent1">
                    <a:lumMod val="75000"/>
                  </a:schemeClr>
                </a:solidFill>
              </a:rPr>
              <a:t>Situation actuelle pour les EEE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28AD08-C0C5-A918-4CF9-78A49347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910918" cy="5032375"/>
          </a:xfrm>
        </p:spPr>
        <p:txBody>
          <a:bodyPr>
            <a:normAutofit/>
          </a:bodyPr>
          <a:lstStyle/>
          <a:p>
            <a:r>
              <a:rPr lang="fr-LU" sz="2400" dirty="0">
                <a:solidFill>
                  <a:schemeClr val="accent1">
                    <a:lumMod val="75000"/>
                  </a:schemeClr>
                </a:solidFill>
              </a:rPr>
              <a:t>Actions d’inventaire et de cartographie 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Surtout réalisé par des organismes publics (ex: CRV)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Par des associations 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Dans le cadre du projet LIFE sur le canal Charleroi-Bruxelles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Cartographie téléchargeable sur les sites des administrations  </a:t>
            </a:r>
          </a:p>
          <a:p>
            <a:r>
              <a:rPr lang="fr-LU" sz="2400" dirty="0">
                <a:solidFill>
                  <a:schemeClr val="accent1">
                    <a:lumMod val="75000"/>
                  </a:schemeClr>
                </a:solidFill>
              </a:rPr>
              <a:t>Arrachage (souvent par les gestionnaires des rivières)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Limité souvent aux réserves naturelles </a:t>
            </a:r>
          </a:p>
          <a:p>
            <a:pPr lvl="1"/>
            <a:r>
              <a:rPr lang="fr-LU" sz="2000" dirty="0">
                <a:solidFill>
                  <a:schemeClr val="accent1">
                    <a:lumMod val="75000"/>
                  </a:schemeClr>
                </a:solidFill>
              </a:rPr>
              <a:t>Trop peu pour arrêter la propagation   </a:t>
            </a:r>
          </a:p>
          <a:p>
            <a:r>
              <a:rPr lang="fr-LU" sz="2400" dirty="0">
                <a:solidFill>
                  <a:schemeClr val="accent1">
                    <a:lumMod val="75000"/>
                  </a:schemeClr>
                </a:solidFill>
              </a:rPr>
              <a:t>Campagnes de sensibilisation</a:t>
            </a:r>
          </a:p>
          <a:p>
            <a:pPr lvl="1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Par des associations liées au sujet de la biodiversité </a:t>
            </a:r>
          </a:p>
          <a:p>
            <a:pPr lvl="1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Certaines cibles les jardins privés </a:t>
            </a:r>
          </a:p>
          <a:p>
            <a:pPr lvl="1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Via brochures et articles de presse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2F07A2-4328-BF09-8411-C3E660CB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886" y="2272553"/>
            <a:ext cx="2757129" cy="36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0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D3E626-6E6E-546D-0533-37448166D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Les acteurs (I) </a:t>
            </a:r>
            <a:br>
              <a:rPr lang="fr-LU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</a:br>
            <a:r>
              <a:rPr lang="fr-LU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Contrat de rivière Vesdre (CRV)</a:t>
            </a:r>
            <a:r>
              <a:rPr lang="fr-LU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8F9E55-8EA2-9150-A7B5-3192460D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Très actif dans la lutte contre les EEE avec beaucoup d’actions (</a:t>
            </a:r>
            <a:r>
              <a:rPr lang="fr-LU" sz="2000" dirty="0" err="1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ref</a:t>
            </a:r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. rapport annuel d’activités) et la sensibilisation envers le public 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Mission spécifique sur 4 ans pour l’arrachage des boutures de renouées asiatiques dispersées par les inondations (précédé par un inventaire et une  cartographie)</a:t>
            </a:r>
          </a:p>
          <a:p>
            <a:endParaRPr lang="fr-FR" sz="2000" b="1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Vu le nombre de Rotary Club le long de la Vesdre, prendre contact avec le CRV semble une bonne approche  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Inviter le CRV à donner une conférence 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Discuter avec eux des possibilités pour le Rotary de s’impliquer 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8A16FF09-2D21-FBCA-DAC4-4EFB8FEFB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6933" y="4613454"/>
            <a:ext cx="2714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98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9F39D-D647-C2AC-10E6-FC824CD62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Les acteurs (II) </a:t>
            </a:r>
            <a:br>
              <a:rPr lang="fr-LU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</a:br>
            <a:r>
              <a:rPr lang="fr-LU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Contrat de rivière Vesdre (CRV)</a:t>
            </a:r>
            <a:r>
              <a:rPr lang="fr-LU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9B9780-C38E-0967-96F0-E379812C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77" y="1742278"/>
            <a:ext cx="3738227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388986-EBDE-01FD-DD65-B5D0853D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21" y="2603865"/>
            <a:ext cx="3191138" cy="3859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1E964A-27E7-4423-194C-BABE80951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136" y="5727354"/>
            <a:ext cx="5757349" cy="104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C1B1F26-93DA-5CD6-61E8-BE925E955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162" y="2891109"/>
            <a:ext cx="4373768" cy="27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9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97A982-E6C6-971A-BDB2-9BCA251C2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D78DF-8E26-74B5-6B31-406EFB28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Suggestion d’action pour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DC8E23-1D55-F9A4-EB0E-78F5205FD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18448" cy="435133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Parc Naturel de l’Our, Luxembourg (Mr Klein) </a:t>
            </a: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Font 2 journées  Grand Public « Un jour dans la nature » avec arrachage de plantes invasives </a:t>
            </a: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Propose d’étendre l’action si le Rotary apporte des arracheurs volontaires </a:t>
            </a: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Dates: 8 et 15 juillet 2023</a:t>
            </a:r>
            <a:endParaRPr lang="fr-L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fr-FR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Belgique ?</a:t>
            </a:r>
            <a:endParaRPr lang="fr-L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0454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143379-1AA7-8FD8-2DDB-A801FBFC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Liens internet utiles </a:t>
            </a:r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– G-D Luxembourg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3B3CBC-E38B-986C-509E-2B2FD46F4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LU" dirty="0" err="1">
                <a:solidFill>
                  <a:schemeClr val="accent1">
                    <a:lumMod val="75000"/>
                  </a:schemeClr>
                </a:solidFill>
              </a:rPr>
              <a:t>Neobiota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https://neobiota.lu/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Site d’informations et de conseils 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Musée d’Histoire Naturelle </a:t>
            </a: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https://www.mnhn.lu/science/recherche/sciences-de-la-vie/ecologie/section-ecologie-ressources-humaines/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Ministère de l’Environnement </a:t>
            </a: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https://environnement.public.lu/fr/natur/biodiversite/lutte_contre_les_eee/indentification-eee-au-luxembourg.html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120644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143379-1AA7-8FD8-2DDB-A801FBFC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Liens internet utiles </a:t>
            </a:r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– Belgique-Wallonie</a:t>
            </a:r>
            <a:endParaRPr lang="fr-LU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3B3CBC-E38B-986C-509E-2B2FD46F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16235" cy="4351338"/>
          </a:xfrm>
        </p:spPr>
        <p:txBody>
          <a:bodyPr>
            <a:normAutofit fontScale="92500"/>
          </a:bodyPr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Santé publique -  https://www.health.belgium.be/fr/sensibilisation-du-public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Sites ministères et agences </a:t>
            </a: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http://biodiversite.wallonie.be/fr/accueil.html?IDC=6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http://ias.biodiversity.be/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https://www.adalia.be/plantes-invasives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www.crvesdre.be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https://www.riparias.be/fr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Autres acteurs  </a:t>
            </a:r>
          </a:p>
          <a:p>
            <a:pPr lvl="1"/>
            <a:r>
              <a:rPr lang="fr-L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https://observations.be/bioblitz/list/</a:t>
            </a:r>
            <a:r>
              <a:rPr lang="fr-LU" b="0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?</a:t>
            </a: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https://www.natagora-bnvs.be/</a:t>
            </a:r>
            <a:endParaRPr lang="fr-LU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https://cercles-naturalistes.be/viroinvol/</a:t>
            </a:r>
          </a:p>
        </p:txBody>
      </p:sp>
    </p:spTree>
    <p:extLst>
      <p:ext uri="{BB962C8B-B14F-4D97-AF65-F5344CB8AC3E}">
        <p14:creationId xmlns:p14="http://schemas.microsoft.com/office/powerpoint/2010/main" val="344284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arbre, extérieur, herbe, plante&#10;&#10;Description générée automatiquement">
            <a:extLst>
              <a:ext uri="{FF2B5EF4-FFF2-40B4-BE49-F238E27FC236}">
                <a16:creationId xmlns:a16="http://schemas.microsoft.com/office/drawing/2014/main" id="{BD889F5E-87D2-F794-8FE7-1A963C1C3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9" r="1" b="2514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41E937-A1B0-4671-6084-743FF55A9992}"/>
              </a:ext>
            </a:extLst>
          </p:cNvPr>
          <p:cNvSpPr txBox="1"/>
          <p:nvPr/>
        </p:nvSpPr>
        <p:spPr>
          <a:xfrm>
            <a:off x="471140" y="5878124"/>
            <a:ext cx="11230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LU" sz="3200" dirty="0">
                <a:solidFill>
                  <a:schemeClr val="bg1"/>
                </a:solidFill>
                <a:latin typeface="+mj-lt"/>
              </a:rPr>
              <a:t>Jean-Pierre Molitor – RC Dudelange </a:t>
            </a:r>
          </a:p>
        </p:txBody>
      </p:sp>
    </p:spTree>
    <p:extLst>
      <p:ext uri="{BB962C8B-B14F-4D97-AF65-F5344CB8AC3E}">
        <p14:creationId xmlns:p14="http://schemas.microsoft.com/office/powerpoint/2010/main" val="269178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9E08E-4F58-6C31-C262-816E3744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sz="3200" b="1" dirty="0">
                <a:solidFill>
                  <a:schemeClr val="accent1">
                    <a:lumMod val="75000"/>
                  </a:schemeClr>
                </a:solidFill>
              </a:rPr>
              <a:t>Préambule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45CFEC-8110-EF60-F4CC-1365A94E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LU" sz="2000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Plusieurs terminologies </a:t>
            </a: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Espèces exotiques envahissantes (EEE)</a:t>
            </a:r>
            <a:endParaRPr lang="fr-LU" sz="20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Espèces allogènes envahissantes </a:t>
            </a: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Invasive Alien </a:t>
            </a:r>
            <a:r>
              <a:rPr lang="fr-LU" sz="2000" dirty="0" err="1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Species</a:t>
            </a:r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 (IAS)</a:t>
            </a:r>
          </a:p>
          <a:p>
            <a:r>
              <a:rPr lang="fr-LU" sz="2000" dirty="0" err="1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Neobiota</a:t>
            </a:r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 </a:t>
            </a:r>
          </a:p>
          <a:p>
            <a:endParaRPr lang="fr-LU" sz="20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pPr marL="0" indent="0">
              <a:buNone/>
            </a:pPr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Il existe des milliers en Europe mais seul une centaine pose problème à ce jour </a:t>
            </a:r>
          </a:p>
        </p:txBody>
      </p:sp>
    </p:spTree>
    <p:extLst>
      <p:ext uri="{BB962C8B-B14F-4D97-AF65-F5344CB8AC3E}">
        <p14:creationId xmlns:p14="http://schemas.microsoft.com/office/powerpoint/2010/main" val="2665046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99E08E-4F58-6C31-C262-816E37445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Espèces exotiques envahissantes (EEE) </a:t>
            </a:r>
            <a:endParaRPr lang="fr-LU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45CFEC-8110-EF60-F4CC-1365A94E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Pourquoi proposer les EEE comme thème pour le Rotary </a:t>
            </a:r>
          </a:p>
          <a:p>
            <a:r>
              <a:rPr lang="fr-LU" sz="28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Introduction dans le sujet des EEE</a:t>
            </a:r>
            <a:endParaRPr lang="fr-LU" sz="2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Le TOP 3 des plantes invasives Wallonie-Luxembourg </a:t>
            </a:r>
            <a:r>
              <a:rPr lang="fr-LU" sz="2800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</a:rPr>
              <a:t> 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Situation actuelle et acteurs sur le terrain</a:t>
            </a:r>
          </a:p>
          <a:p>
            <a:r>
              <a:rPr lang="fr-LU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Liens internet utiles  </a:t>
            </a:r>
          </a:p>
        </p:txBody>
      </p:sp>
    </p:spTree>
    <p:extLst>
      <p:ext uri="{BB962C8B-B14F-4D97-AF65-F5344CB8AC3E}">
        <p14:creationId xmlns:p14="http://schemas.microsoft.com/office/powerpoint/2010/main" val="29251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ante, herbe&#10;&#10;Description générée automatiquement">
            <a:extLst>
              <a:ext uri="{FF2B5EF4-FFF2-40B4-BE49-F238E27FC236}">
                <a16:creationId xmlns:a16="http://schemas.microsoft.com/office/drawing/2014/main" id="{E06469EC-6707-FFA8-9287-79CD8AA27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929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7250C2-E2A5-912F-D492-65F793D7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94976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LU" sz="2800" b="1" dirty="0">
                <a:solidFill>
                  <a:schemeClr val="accent1">
                    <a:lumMod val="75000"/>
                  </a:schemeClr>
                </a:solidFill>
              </a:rPr>
              <a:t>Pourquoi les EEE sont un  thème pour le Rotary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6D0658-9D9E-BF06-F9C8-FF1DC039F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25" y="2943003"/>
            <a:ext cx="5377574" cy="3839752"/>
          </a:xfrm>
        </p:spPr>
        <p:txBody>
          <a:bodyPr anchor="ctr">
            <a:noAutofit/>
          </a:bodyPr>
          <a:lstStyle/>
          <a:p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Sujet à long court comme la Polio – pas une sorte de One Shot</a:t>
            </a:r>
          </a:p>
          <a:p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C’est un sujet d’environnement </a:t>
            </a:r>
            <a:r>
              <a:rPr lang="fr-LU" sz="1400" b="1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sous-estimé</a:t>
            </a:r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par le grand public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 Rotary peut donc aider à sensibiliser, se faire connaitre sur un sujet d’environnement et se différencier des autres Club de service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 notre » action »  augmenter la visibilité du Rotary 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C’est un sujet qui a le potentiel d’un END POLIO NOW  (« Stop </a:t>
            </a:r>
            <a:r>
              <a:rPr lang="fr-LU" sz="1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Neobiota</a:t>
            </a:r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Now »)</a:t>
            </a:r>
          </a:p>
          <a:p>
            <a:pPr lvl="1"/>
            <a:endParaRPr lang="fr-LU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Pour certains EEE c’est aussi un sujet de santé publique (on peut lier environnement et santé)</a:t>
            </a:r>
          </a:p>
        </p:txBody>
      </p:sp>
    </p:spTree>
    <p:extLst>
      <p:ext uri="{BB962C8B-B14F-4D97-AF65-F5344CB8AC3E}">
        <p14:creationId xmlns:p14="http://schemas.microsoft.com/office/powerpoint/2010/main" val="169623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herbe, personne, téléphone mobile&#10;&#10;Description générée automatiquement">
            <a:extLst>
              <a:ext uri="{FF2B5EF4-FFF2-40B4-BE49-F238E27FC236}">
                <a16:creationId xmlns:a16="http://schemas.microsoft.com/office/drawing/2014/main" id="{8CB76541-CE00-26D0-2E65-E4CA12A5C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7250C2-E2A5-912F-D492-65F793D7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8340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r-LU" sz="2800" b="1" dirty="0">
                <a:solidFill>
                  <a:schemeClr val="accent1">
                    <a:lumMod val="75000"/>
                  </a:schemeClr>
                </a:solidFill>
              </a:rPr>
              <a:t>Pourquoi les EEE sont un  bon thème pour le Rotary </a:t>
            </a:r>
          </a:p>
        </p:txBody>
      </p: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6D0658-9D9E-BF06-F9C8-FF1DC039F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3359698"/>
            <a:ext cx="5706321" cy="2682285"/>
          </a:xfrm>
        </p:spPr>
        <p:txBody>
          <a:bodyPr anchor="ctr">
            <a:noAutofit/>
          </a:bodyPr>
          <a:lstStyle/>
          <a:p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 peut agir localement – au niveau d’un club ou de plusieurs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Aucune restriction géographique  ni de priorités à priori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On s’associe avec les acteurs publics et des associations 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 travers les actions chaque Clubs Rotary peut montrer son ancrage local </a:t>
            </a:r>
          </a:p>
          <a:p>
            <a:endParaRPr lang="fr-LU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C’est un sujet avant tout de bénévolat </a:t>
            </a:r>
          </a:p>
          <a:p>
            <a:pPr lvl="1"/>
            <a:r>
              <a:rPr lang="fr-LU" sz="1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Plus propice pour intéresser les – 50 ans qui veulent voir des actions plutôt que des collectes de fonds </a:t>
            </a:r>
          </a:p>
        </p:txBody>
      </p:sp>
    </p:spTree>
    <p:extLst>
      <p:ext uri="{BB962C8B-B14F-4D97-AF65-F5344CB8AC3E}">
        <p14:creationId xmlns:p14="http://schemas.microsoft.com/office/powerpoint/2010/main" val="184535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03E567-F563-59B6-846C-7A42A6A9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Espèces exotiques envahissantes – Introduction (I)</a:t>
            </a:r>
            <a:endParaRPr lang="fr-LU" sz="3200" b="1" dirty="0">
              <a:latin typeface="+mn-lt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EDB63F-8C81-4996-095F-B965E1B57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L'introduction d'animaux et de plantes non indigènes dans un environnement qui n'est pas le leur peut entraîner de graves dommages. </a:t>
            </a:r>
          </a:p>
          <a:p>
            <a:pPr marL="0" indent="0">
              <a:buNone/>
            </a:pPr>
            <a:endParaRPr lang="fr-FR" sz="20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perte de biodiversité et parfois même l'extinction d'espèces indigènes</a:t>
            </a:r>
          </a:p>
          <a:p>
            <a:pPr lvl="2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exerçant une concurrence interspécifique 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(ex. coccinelle asiatique)</a:t>
            </a:r>
          </a:p>
          <a:p>
            <a:pPr lvl="2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modifiant les milieux 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(ex. acidification des sols) </a:t>
            </a:r>
          </a:p>
          <a:p>
            <a:pPr lvl="2"/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introduisant des maladies- via certains champignons et germes qui exterminent nos espèces indigènes.</a:t>
            </a:r>
          </a:p>
          <a:p>
            <a:pPr marL="914400" lvl="2" indent="0">
              <a:buNone/>
            </a:pPr>
            <a:endParaRPr lang="fr-FR" sz="14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la transmission de maladies aux êtres humains;</a:t>
            </a:r>
          </a:p>
          <a:p>
            <a:pPr lvl="1"/>
            <a:endParaRPr lang="fr-FR" sz="18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un préjudice économique: perte de récoltes, endommagement d'infrastructures, </a:t>
            </a:r>
            <a:r>
              <a:rPr lang="fr-FR" sz="1800" dirty="0" err="1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etc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 </a:t>
            </a:r>
          </a:p>
          <a:p>
            <a:pPr marL="457200" lvl="1" indent="0">
              <a:buNone/>
            </a:pPr>
            <a:endParaRPr lang="fr-FR" sz="18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Classé </a:t>
            </a: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deuxième cause </a:t>
            </a: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de perte de biodiversité </a:t>
            </a:r>
          </a:p>
          <a:p>
            <a:pPr marL="0" indent="0">
              <a:buNone/>
            </a:pP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3368984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03E567-F563-59B6-846C-7A42A6A9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sz="3200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Espèces exotiques envahissantes – Introduction (II)</a:t>
            </a:r>
            <a:br>
              <a:rPr lang="fr-LU" sz="3200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</a:br>
            <a:r>
              <a:rPr lang="fr-LU" sz="3200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L’étendu du problème </a:t>
            </a:r>
            <a:endParaRPr lang="fr-LU" sz="3600" dirty="0">
              <a:latin typeface="+mn-lt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EDB63F-8C81-4996-095F-B965E1B57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48278" cy="4876117"/>
          </a:xfrm>
        </p:spPr>
        <p:txBody>
          <a:bodyPr>
            <a:normAutofit fontScale="92500" lnSpcReduction="20000"/>
          </a:bodyPr>
          <a:lstStyle/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La Commission Européenne a listé 88 Espèces allogènes envahissantes (&gt; 50 plantes)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Parmi les 88 EEE concernées (situation 2022) </a:t>
            </a:r>
          </a:p>
          <a:p>
            <a:pPr lvl="1"/>
            <a:endParaRPr lang="fr-FR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29 sont établies en Wallonie (plantes &amp; autres) </a:t>
            </a:r>
          </a:p>
          <a:p>
            <a:pPr lvl="2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Dont 15 sont déjà largement répandues avec, dans le haut du classement et par ordre décroissant (plantes &amp; animaux) </a:t>
            </a:r>
          </a:p>
          <a:p>
            <a:pPr lvl="3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l’ouette d’Égypte, la balsamine de l’Himalaya, le raton laveur, la berce du Caucase, le rat musqué, le frelon asiatique et l’écrevisse signa</a:t>
            </a:r>
          </a:p>
          <a:p>
            <a:pPr lvl="1"/>
            <a:endParaRPr lang="fr-FR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32 sont établies en Flandre </a:t>
            </a:r>
          </a:p>
          <a:p>
            <a:pPr lvl="1"/>
            <a:endParaRPr lang="fr-FR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17 sont établies au Grand-Duché de Luxembourg</a:t>
            </a:r>
          </a:p>
          <a:p>
            <a:pPr marL="457200" lvl="1" indent="0">
              <a:buNone/>
            </a:pPr>
            <a:endParaRPr lang="fr-FR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lvl="1"/>
            <a:endParaRPr lang="fr-FR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Il existe un Règlement Européen depuis 2014 (UE n°1143/2014)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3 chapitres principaux: la prévention, la notification précoce et l’éradication rapide 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Interdictions </a:t>
            </a:r>
            <a:r>
              <a:rPr lang="fr-LU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(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Frutiger LT Pro 45 Light" panose="020B0403030504020204" pitchFamily="34" charset="0"/>
              </a:rPr>
              <a:t>importation , plantation;…)</a:t>
            </a:r>
            <a:endParaRPr lang="fr-LU" sz="1800" dirty="0">
              <a:solidFill>
                <a:schemeClr val="accent1">
                  <a:lumMod val="75000"/>
                </a:schemeClr>
              </a:solidFill>
              <a:latin typeface="Frutiger LT Pro 45 Light" panose="020B0403030504020204" pitchFamily="34" charset="0"/>
            </a:endParaRPr>
          </a:p>
          <a:p>
            <a:pPr lvl="1"/>
            <a:endParaRPr lang="fr-LU" sz="18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483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D03E567-F563-59B6-846C-7A42A6A9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LU" b="1" dirty="0">
                <a:solidFill>
                  <a:schemeClr val="accent1">
                    <a:lumMod val="75000"/>
                  </a:schemeClr>
                </a:solidFill>
                <a:effectLst/>
                <a:latin typeface="Frutiger LT Pro 45 Light" panose="020B0403030504020204" pitchFamily="34" charset="0"/>
              </a:rPr>
              <a:t>Le TOP 3 des plantes invasives  </a:t>
            </a:r>
            <a:endParaRPr lang="fr-LU" b="1" dirty="0">
              <a:latin typeface="+mn-lt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EDB63F-8C81-4996-095F-B965E1B57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Les 3 plantes invasives les plus répandues en Wallonie &amp; Grand-Duché  sont </a:t>
            </a: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Berce du Caucase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Balsamine d’Himalaya 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LU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Les Renouées Asiatique</a:t>
            </a:r>
            <a:endParaRPr lang="fr-FR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Leurs présences posent surtout problème 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Le long des cours d’eau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Dans les réserves naturelles classées comme Natura 2000.</a:t>
            </a:r>
          </a:p>
          <a:p>
            <a:r>
              <a:rPr lang="fr-FR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Pour compliquer le sujet ils ne s’éliminent pas avec les mêmes méthodes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Équipement de protection pour Berce du Caucase 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Arrachage simple pour Balsamine d’Himalaya</a:t>
            </a:r>
          </a:p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Arrachage plantes et racines (profondes) pour renouées asiatiques ou autres méthodes </a:t>
            </a:r>
            <a:endParaRPr lang="fr-L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86B25A-2457-EC5D-CB66-079E11F505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954" y="2165148"/>
            <a:ext cx="3680437" cy="22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4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CECBE3-92B6-93CC-791D-7DF731E5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r-LU" dirty="0">
                <a:solidFill>
                  <a:schemeClr val="accent1">
                    <a:lumMod val="75000"/>
                  </a:schemeClr>
                </a:solidFill>
              </a:rPr>
              <a:t>Berce du Caucase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112F35-5C39-3A38-0492-BCBD3066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1953989"/>
            <a:ext cx="4559425" cy="4526860"/>
          </a:xfrm>
        </p:spPr>
        <p:txBody>
          <a:bodyPr anchor="ctr">
            <a:normAutofit/>
          </a:bodyPr>
          <a:lstStyle/>
          <a:p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Heracleum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mantegazzianum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Riesen-Bärenklau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La sève de la berce du Caucase contient des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substances toxiques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qui sont activées par les rayons du soleil et aussi par les rayons UV artificiels. L’exposition à la lumière cause une inflammation de la peau qui est entrée en contact avec la sève de la berce du Caucase. Cette inflammation se caractérise par :</a:t>
            </a:r>
          </a:p>
          <a:p>
            <a:pPr lvl="1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Une rougeur et une enflure de la peau;</a:t>
            </a:r>
          </a:p>
          <a:p>
            <a:pPr lvl="1"/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des cloques et des ampoules;  des brûlures superficielles ou plus graves (1er ou2e degré)</a:t>
            </a:r>
          </a:p>
          <a:p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S’arrache avec une tenue de protection appropriée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ante, légume&#10;&#10;Description générée automatiquement">
            <a:extLst>
              <a:ext uri="{FF2B5EF4-FFF2-40B4-BE49-F238E27FC236}">
                <a16:creationId xmlns:a16="http://schemas.microsoft.com/office/drawing/2014/main" id="{3209D453-E8B5-4654-7976-1F58CBD0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40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sonnalisé 1">
      <a:majorFont>
        <a:latin typeface="Frutiger LT Pro 45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1308</Words>
  <Application>Microsoft Office PowerPoint</Application>
  <PresentationFormat>Grand écran</PresentationFormat>
  <Paragraphs>154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Frutiger LT Pro 45 Light</vt:lpstr>
      <vt:lpstr>Thème Office</vt:lpstr>
      <vt:lpstr>Présentation PowerPoint</vt:lpstr>
      <vt:lpstr>Préambule </vt:lpstr>
      <vt:lpstr>Espèces exotiques envahissantes (EEE) </vt:lpstr>
      <vt:lpstr>Pourquoi les EEE sont un  thème pour le Rotary </vt:lpstr>
      <vt:lpstr>Pourquoi les EEE sont un  bon thème pour le Rotary </vt:lpstr>
      <vt:lpstr>Espèces exotiques envahissantes – Introduction (I)</vt:lpstr>
      <vt:lpstr>Espèces exotiques envahissantes – Introduction (II) L’étendu du problème </vt:lpstr>
      <vt:lpstr>Le TOP 3 des plantes invasives  </vt:lpstr>
      <vt:lpstr>Berce du Caucase </vt:lpstr>
      <vt:lpstr>Balsamine d’Himalaya  </vt:lpstr>
      <vt:lpstr>Les Renouées Asiatiques </vt:lpstr>
      <vt:lpstr>Situation actuelle pour les EEE</vt:lpstr>
      <vt:lpstr>Les acteurs (I)  Contrat de rivière Vesdre (CRV) </vt:lpstr>
      <vt:lpstr>Les acteurs (II)  Contrat de rivière Vesdre (CRV) </vt:lpstr>
      <vt:lpstr>Présentation PowerPoint</vt:lpstr>
      <vt:lpstr>Suggestion d’action pour 2023</vt:lpstr>
      <vt:lpstr>Liens internet utiles – G-D Luxembourg </vt:lpstr>
      <vt:lpstr>Liens internet utiles – Belgique-Wallonie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Jean-Pierre Molitor</dc:creator>
  <cp:lastModifiedBy>Jean-Pierre Molitor</cp:lastModifiedBy>
  <cp:revision>41</cp:revision>
  <dcterms:created xsi:type="dcterms:W3CDTF">2022-09-27T15:26:44Z</dcterms:created>
  <dcterms:modified xsi:type="dcterms:W3CDTF">2023-04-01T10:26:14Z</dcterms:modified>
</cp:coreProperties>
</file>