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42" r:id="rId2"/>
    <p:sldId id="322" r:id="rId3"/>
    <p:sldId id="345" r:id="rId4"/>
    <p:sldId id="346" r:id="rId5"/>
    <p:sldId id="347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4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95D"/>
    <a:srgbClr val="FFFFFF"/>
    <a:srgbClr val="D9185C"/>
    <a:srgbClr val="06B4E6"/>
    <a:srgbClr val="15458F"/>
    <a:srgbClr val="DA1A5A"/>
    <a:srgbClr val="00B4E6"/>
    <a:srgbClr val="00B4E7"/>
    <a:srgbClr val="16468F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4" autoAdjust="0"/>
    <p:restoredTop sz="97866" autoAdjust="0"/>
  </p:normalViewPr>
  <p:slideViewPr>
    <p:cSldViewPr snapToGrid="0" showGuides="1">
      <p:cViewPr varScale="1">
        <p:scale>
          <a:sx n="113" d="100"/>
          <a:sy n="113" d="100"/>
        </p:scale>
        <p:origin x="384" y="176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3/28/23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Couleurs </a:t>
              </a:r>
              <a:r>
                <a:rPr lang="en-US" sz="800" b="1" dirty="0" err="1">
                  <a:solidFill>
                    <a:schemeClr val="tx1"/>
                  </a:solidFill>
                </a:rPr>
                <a:t>institutionnelles</a:t>
              </a:r>
              <a:endParaRPr lang="en-US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266618" y="7221372"/>
              <a:ext cx="1077219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Couleurs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secondaires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6" name="MSIPCMContentMarking" descr="{&quot;HashCode&quot;:-1811894213,&quot;Placement&quot;:&quot;Footer&quot;,&quot;Top&quot;:523.380066,&quot;Left&quot;:276.892059,&quot;SlideWidth&quot;:960,&quot;SlideHeight&quot;:540}">
            <a:extLst>
              <a:ext uri="{FF2B5EF4-FFF2-40B4-BE49-F238E27FC236}">
                <a16:creationId xmlns:a16="http://schemas.microsoft.com/office/drawing/2014/main" id="{621A8017-F2BA-46AE-A71C-1E391B7F8E53}"/>
              </a:ext>
            </a:extLst>
          </p:cNvPr>
          <p:cNvSpPr txBox="1"/>
          <p:nvPr userDrawn="1"/>
        </p:nvSpPr>
        <p:spPr>
          <a:xfrm>
            <a:off x="3516529" y="6646927"/>
            <a:ext cx="5158942" cy="21107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700">
                <a:solidFill>
                  <a:srgbClr val="737373"/>
                </a:solidFill>
                <a:latin typeface="Calibri" panose="020F0502020204030204" pitchFamily="34" charset="0"/>
              </a:rPr>
              <a:t>Sensitivity: Confidential - Not for you? Notify the sender and delete. See more on https://www.proximus.com/respect-confidentiality</a:t>
            </a:r>
            <a:endParaRPr lang="en-GB" sz="700">
              <a:solidFill>
                <a:srgbClr val="737373"/>
              </a:solidFill>
              <a:latin typeface="Calibri" panose="020F0502020204030204" pitchFamily="34" charset="0"/>
            </a:endParaRPr>
          </a:p>
        </p:txBody>
      </p: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emf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6" Type="http://schemas.openxmlformats.org/officeDocument/2006/relationships/hyperlink" Target="https://www.instagram.com/reel/CosMBa8IAY5/?utm_source=ig_web_copy_link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0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F6D791D-3D99-0841-8B29-86AE654EB621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17D6786-00F6-6047-81A6-5165FC02E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0"/>
            <a:r>
              <a:rPr lang="fr" b="1" i="0" u="none" baseline="0" dirty="0"/>
              <a:t>Commission Environnement : Présentation « Flow »</a:t>
            </a:r>
          </a:p>
          <a:p>
            <a:pPr rtl="0"/>
            <a:r>
              <a:rPr lang="fr" sz="2000" dirty="0"/>
              <a:t>Miguel EXPOSITO-TRIVIÑO, RC Thy-Le-Château-Les Lacs</a:t>
            </a:r>
            <a:endParaRPr lang="fr" sz="2000" b="1" i="0" u="none" baseline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F37C06-8A3D-8E4C-B6E2-47C520E4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fr" b="1" i="0" u="none" baseline="0" dirty="0"/>
              <a:t>District Assembly D2160 25/03/2023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35348-6698-FD59-E47D-63F51F835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7968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C2F1333F-D385-5842-ACC5-86BCCF8741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r>
              <a:rPr lang="fr" b="0" i="0" u="none" baseline="0"/>
              <a:t>subhead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C5BD3-3B8F-7E4C-9BB6-94F638B2DC93}"/>
              </a:ext>
            </a:extLst>
          </p:cNvPr>
          <p:cNvSpPr txBox="1"/>
          <p:nvPr/>
        </p:nvSpPr>
        <p:spPr>
          <a:xfrm>
            <a:off x="796834" y="2873829"/>
            <a:ext cx="9666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" sz="5400" b="1" i="0" u="non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« + » du Rotary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7349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C17145F-CCE4-0699-BBFC-B3FEB8966593}"/>
              </a:ext>
            </a:extLst>
          </p:cNvPr>
          <p:cNvSpPr txBox="1">
            <a:spLocks/>
          </p:cNvSpPr>
          <p:nvPr/>
        </p:nvSpPr>
        <p:spPr>
          <a:xfrm>
            <a:off x="101823" y="1411551"/>
            <a:ext cx="11538489" cy="4998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400" dirty="0"/>
              <a:t>Au-delà du soutien financier pour leurs kits de prélèvement, Pablo et </a:t>
            </a:r>
            <a:r>
              <a:rPr lang="fr-BE" sz="2400" dirty="0" err="1"/>
              <a:t>Elmo</a:t>
            </a:r>
            <a:r>
              <a:rPr lang="fr-BE" sz="2400" dirty="0"/>
              <a:t> ont pu découvrir une source d’inspiration incroyable au travers de notre belle organisation :</a:t>
            </a:r>
          </a:p>
          <a:p>
            <a:pPr marL="0" indent="0">
              <a:buNone/>
            </a:pPr>
            <a:endParaRPr lang="fr-BE" sz="2400" dirty="0"/>
          </a:p>
          <a:p>
            <a:pPr lvl="1"/>
            <a:r>
              <a:rPr lang="fr-BE" sz="2000" dirty="0"/>
              <a:t>Par le biais Nathalie HUYGHEBAERT, PDG D2170, responsable CIP BELUX, Flow a été reçu en toute amitié par des Rotary et Rotaract Clubs de France, Portugal, Italie, Slovénie, Macédoine du Nord.</a:t>
            </a:r>
          </a:p>
          <a:p>
            <a:pPr lvl="1"/>
            <a:r>
              <a:rPr lang="fr-BE" sz="2000" dirty="0"/>
              <a:t>Par le biais du RC </a:t>
            </a:r>
            <a:r>
              <a:rPr lang="fr-BE" sz="2000" dirty="0" err="1"/>
              <a:t>Oeiras</a:t>
            </a:r>
            <a:r>
              <a:rPr lang="fr-BE" sz="2000" dirty="0"/>
              <a:t> (Portugal), Flow a été mis en contact avec l’organisation Rotarienne « End Plastic </a:t>
            </a:r>
            <a:r>
              <a:rPr lang="fr-BE" sz="2000" dirty="0" err="1"/>
              <a:t>Soup</a:t>
            </a:r>
            <a:r>
              <a:rPr lang="fr-BE" sz="2000" dirty="0"/>
              <a:t> ».</a:t>
            </a:r>
          </a:p>
          <a:p>
            <a:pPr lvl="1"/>
            <a:r>
              <a:rPr lang="fr-BE" sz="2000" dirty="0"/>
              <a:t>Au gré de leurs rencontres, certains Rotariens / </a:t>
            </a:r>
            <a:r>
              <a:rPr lang="fr-BE" sz="2000" dirty="0" err="1"/>
              <a:t>Rotaractiens</a:t>
            </a:r>
            <a:r>
              <a:rPr lang="fr-BE" sz="2000" dirty="0"/>
              <a:t> leur ont offert gîte et couvert … et ont aussi participé à leurs prélèvements.</a:t>
            </a:r>
          </a:p>
          <a:p>
            <a:pPr lvl="1"/>
            <a:r>
              <a:rPr lang="fr-BE" sz="2000" dirty="0"/>
              <a:t>Et ce n’est pas fini … les contacts « CIP » pour la suite sont identifiés et leur aventure continue jusque mi-Août 2023</a:t>
            </a:r>
          </a:p>
          <a:p>
            <a:pPr marL="457200" lvl="1" indent="0">
              <a:buNone/>
            </a:pPr>
            <a:endParaRPr lang="fr" sz="1600" dirty="0"/>
          </a:p>
          <a:p>
            <a:endParaRPr lang="fr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119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E50F8209-A134-4D67-8D04-B5E212885FFE}"/>
              </a:ext>
            </a:extLst>
          </p:cNvPr>
          <p:cNvSpPr txBox="1">
            <a:spLocks/>
          </p:cNvSpPr>
          <p:nvPr/>
        </p:nvSpPr>
        <p:spPr>
          <a:xfrm>
            <a:off x="2766815" y="2653943"/>
            <a:ext cx="5712568" cy="2153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400" b="1" dirty="0">
                <a:solidFill>
                  <a:srgbClr val="00B050"/>
                </a:solidFill>
              </a:rPr>
              <a:t>N’étant pas sûrs de la qualité de la connexion </a:t>
            </a:r>
            <a:r>
              <a:rPr lang="fr-BE" sz="2400" b="1" dirty="0" err="1">
                <a:solidFill>
                  <a:srgbClr val="00B050"/>
                </a:solidFill>
              </a:rPr>
              <a:t>video</a:t>
            </a:r>
            <a:r>
              <a:rPr lang="fr-BE" sz="2400" b="1" dirty="0">
                <a:solidFill>
                  <a:srgbClr val="00B050"/>
                </a:solidFill>
              </a:rPr>
              <a:t> « en direct » ce 25/03/2023, </a:t>
            </a:r>
            <a:r>
              <a:rPr lang="fr-BE" sz="2400" b="1" dirty="0" err="1">
                <a:solidFill>
                  <a:srgbClr val="00B050"/>
                </a:solidFill>
              </a:rPr>
              <a:t>Elmo</a:t>
            </a:r>
            <a:r>
              <a:rPr lang="fr-BE" sz="2400" b="1" dirty="0">
                <a:solidFill>
                  <a:srgbClr val="00B050"/>
                </a:solidFill>
              </a:rPr>
              <a:t> et Pablo nous ont laissé un message enregistré le veille à 19:30.</a:t>
            </a:r>
            <a:endParaRPr lang="fr" sz="1600" b="1" dirty="0">
              <a:solidFill>
                <a:srgbClr val="00B050"/>
              </a:solidFill>
            </a:endParaRPr>
          </a:p>
          <a:p>
            <a:endParaRPr lang="fr" sz="2400" b="1" dirty="0">
              <a:solidFill>
                <a:srgbClr val="00B050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9250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E50F8209-A134-4D67-8D04-B5E212885FFE}"/>
              </a:ext>
            </a:extLst>
          </p:cNvPr>
          <p:cNvSpPr txBox="1">
            <a:spLocks/>
          </p:cNvSpPr>
          <p:nvPr/>
        </p:nvSpPr>
        <p:spPr>
          <a:xfrm>
            <a:off x="2766815" y="2653943"/>
            <a:ext cx="5712568" cy="2153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400" b="1" dirty="0">
                <a:solidFill>
                  <a:srgbClr val="00B050"/>
                </a:solidFill>
              </a:rPr>
              <a:t>N’étant pas sûrs de la qualité de la connexion </a:t>
            </a:r>
            <a:r>
              <a:rPr lang="fr-BE" sz="2400" b="1" dirty="0" err="1">
                <a:solidFill>
                  <a:srgbClr val="00B050"/>
                </a:solidFill>
              </a:rPr>
              <a:t>video</a:t>
            </a:r>
            <a:r>
              <a:rPr lang="fr-BE" sz="2400" b="1" dirty="0">
                <a:solidFill>
                  <a:srgbClr val="00B050"/>
                </a:solidFill>
              </a:rPr>
              <a:t> « en direct » ce 25/03/2023, </a:t>
            </a:r>
            <a:r>
              <a:rPr lang="fr-BE" sz="2400" b="1" dirty="0" err="1">
                <a:solidFill>
                  <a:srgbClr val="00B050"/>
                </a:solidFill>
              </a:rPr>
              <a:t>Elmo</a:t>
            </a:r>
            <a:r>
              <a:rPr lang="fr-BE" sz="2400" b="1" dirty="0">
                <a:solidFill>
                  <a:srgbClr val="00B050"/>
                </a:solidFill>
              </a:rPr>
              <a:t> et Pablo nous ont laissé un message enregistré le veille à 19:30.</a:t>
            </a:r>
            <a:endParaRPr lang="fr" sz="1600" b="1" dirty="0">
              <a:solidFill>
                <a:srgbClr val="00B050"/>
              </a:solidFill>
            </a:endParaRPr>
          </a:p>
          <a:p>
            <a:endParaRPr lang="fr" sz="2400" b="1" dirty="0">
              <a:solidFill>
                <a:srgbClr val="00B050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pic>
        <p:nvPicPr>
          <p:cNvPr id="4" name="FLOW_230324">
            <a:hlinkClick r:id="" action="ppaction://media"/>
            <a:extLst>
              <a:ext uri="{FF2B5EF4-FFF2-40B4-BE49-F238E27FC236}">
                <a16:creationId xmlns:a16="http://schemas.microsoft.com/office/drawing/2014/main" id="{7987A5DE-2EBB-48E3-B275-9E931DCDD08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8208" y="1600200"/>
            <a:ext cx="8986420" cy="5087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9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7C25BA-D8F0-4178-B816-B2FDF5B1B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C42DF1-87D7-4892-9774-04059B83693F}"/>
              </a:ext>
            </a:extLst>
          </p:cNvPr>
          <p:cNvSpPr txBox="1"/>
          <p:nvPr/>
        </p:nvSpPr>
        <p:spPr>
          <a:xfrm>
            <a:off x="3188332" y="1396993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rtl="0"/>
            <a:r>
              <a:rPr lang="fr" sz="6600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B3309C-0FC6-480A-ACAC-BDB57E64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97A94E25-127B-4C48-AF96-44BA7B823777}" type="slidenum">
              <a:rPr/>
              <a:pPr algn="r" rtl="0"/>
              <a:t>14</a:t>
            </a:fld>
            <a:endParaRPr lang="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0729B0-D4BC-5B1E-7F1B-70007F0767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A94BAA-707A-6D77-270E-69DD44A2A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38" t="34800" r="5142" b="33309"/>
          <a:stretch/>
        </p:blipFill>
        <p:spPr>
          <a:xfrm>
            <a:off x="10387542" y="6046378"/>
            <a:ext cx="1685925" cy="6960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CBFD35-A9A5-FC09-8443-AC9CC96115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08" t="32937" b="22215"/>
          <a:stretch/>
        </p:blipFill>
        <p:spPr>
          <a:xfrm>
            <a:off x="9045895" y="1821836"/>
            <a:ext cx="3146105" cy="10982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FFA538-7E90-61A7-5435-18AD437902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69" t="35237" r="4486" b="31574"/>
          <a:stretch/>
        </p:blipFill>
        <p:spPr>
          <a:xfrm>
            <a:off x="309606" y="1821836"/>
            <a:ext cx="2684851" cy="8127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7E149A-7DD4-0229-362F-03581071C8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35" t="35368" r="4429" b="23679"/>
          <a:stretch/>
        </p:blipFill>
        <p:spPr>
          <a:xfrm>
            <a:off x="344793" y="3722022"/>
            <a:ext cx="2702469" cy="10028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97094EE-832E-2CE6-A67F-B563137A35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131" t="34774" r="4582" b="28529"/>
          <a:stretch/>
        </p:blipFill>
        <p:spPr>
          <a:xfrm>
            <a:off x="10305016" y="3811874"/>
            <a:ext cx="1768451" cy="8986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2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E2DA00-C9DB-BB71-7BE1-82B16FB75D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08" t="32937" b="22215"/>
          <a:stretch/>
        </p:blipFill>
        <p:spPr>
          <a:xfrm>
            <a:off x="8736289" y="1962968"/>
            <a:ext cx="3146105" cy="109820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BBDE39-DD01-FF8E-D55A-514A809B5632}"/>
              </a:ext>
            </a:extLst>
          </p:cNvPr>
          <p:cNvGrpSpPr/>
          <p:nvPr/>
        </p:nvGrpSpPr>
        <p:grpSpPr>
          <a:xfrm>
            <a:off x="2723528" y="1350432"/>
            <a:ext cx="5857875" cy="4619625"/>
            <a:chOff x="1918184" y="1350432"/>
            <a:chExt cx="5857875" cy="4619625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D08556E-82BB-5CCA-94FF-F970153E1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8184" y="1350432"/>
              <a:ext cx="5857875" cy="4619625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6FDAA55-F648-C510-5374-78F9B669E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6877" y="3851434"/>
              <a:ext cx="1198246" cy="612397"/>
            </a:xfrm>
            <a:prstGeom prst="rect">
              <a:avLst/>
            </a:prstGeom>
          </p:spPr>
        </p:pic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B77C8EE2-AE2E-233A-D968-3C645346D5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38" t="34800" r="5142" b="33309"/>
          <a:stretch/>
        </p:blipFill>
        <p:spPr>
          <a:xfrm>
            <a:off x="6039414" y="4192524"/>
            <a:ext cx="1856456" cy="7664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60F348-69B2-C000-9CDE-BF1E46DC43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69" t="35237" r="4486" b="31574"/>
          <a:stretch/>
        </p:blipFill>
        <p:spPr>
          <a:xfrm>
            <a:off x="1216612" y="3727377"/>
            <a:ext cx="2684851" cy="8127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88BCE2A-C6F6-1A65-ACE1-22A0835A39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35" t="35368" r="4429" b="23679"/>
          <a:stretch/>
        </p:blipFill>
        <p:spPr>
          <a:xfrm>
            <a:off x="2247549" y="4684850"/>
            <a:ext cx="2702469" cy="100283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7F40C85-2995-0747-41FE-B6EA5AB65C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131" t="34774" r="4582" b="28529"/>
          <a:stretch/>
        </p:blipFill>
        <p:spPr>
          <a:xfrm>
            <a:off x="4442182" y="5676500"/>
            <a:ext cx="1768451" cy="898621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576236A-4E70-29E1-5F52-065D988D3DF7}"/>
              </a:ext>
            </a:extLst>
          </p:cNvPr>
          <p:cNvCxnSpPr/>
          <p:nvPr/>
        </p:nvCxnSpPr>
        <p:spPr>
          <a:xfrm flipH="1">
            <a:off x="4009938" y="3851434"/>
            <a:ext cx="1980268" cy="306198"/>
          </a:xfrm>
          <a:prstGeom prst="line">
            <a:avLst/>
          </a:prstGeom>
          <a:ln w="38100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AFFDE02-6918-3463-2D03-DD3895FEF360}"/>
              </a:ext>
            </a:extLst>
          </p:cNvPr>
          <p:cNvCxnSpPr>
            <a:cxnSpLocks/>
          </p:cNvCxnSpPr>
          <p:nvPr/>
        </p:nvCxnSpPr>
        <p:spPr>
          <a:xfrm flipH="1">
            <a:off x="7210338" y="2758405"/>
            <a:ext cx="1371065" cy="306198"/>
          </a:xfrm>
          <a:prstGeom prst="line">
            <a:avLst/>
          </a:prstGeom>
          <a:ln w="38100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4C239D5-6766-87EE-B49E-F102976C2DE8}"/>
              </a:ext>
            </a:extLst>
          </p:cNvPr>
          <p:cNvCxnSpPr>
            <a:cxnSpLocks/>
          </p:cNvCxnSpPr>
          <p:nvPr/>
        </p:nvCxnSpPr>
        <p:spPr>
          <a:xfrm flipH="1">
            <a:off x="6302221" y="5534589"/>
            <a:ext cx="1093797" cy="540757"/>
          </a:xfrm>
          <a:prstGeom prst="line">
            <a:avLst/>
          </a:prstGeom>
          <a:ln w="38100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FEE4C32-5E16-1043-6D45-030E35D1368C}"/>
              </a:ext>
            </a:extLst>
          </p:cNvPr>
          <p:cNvCxnSpPr>
            <a:cxnSpLocks/>
          </p:cNvCxnSpPr>
          <p:nvPr/>
        </p:nvCxnSpPr>
        <p:spPr>
          <a:xfrm flipH="1">
            <a:off x="5000072" y="4463831"/>
            <a:ext cx="425925" cy="684103"/>
          </a:xfrm>
          <a:prstGeom prst="line">
            <a:avLst/>
          </a:prstGeom>
          <a:ln w="38100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66733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C17145F-CCE4-0699-BBFC-B3FEB8966593}"/>
              </a:ext>
            </a:extLst>
          </p:cNvPr>
          <p:cNvSpPr txBox="1">
            <a:spLocks/>
          </p:cNvSpPr>
          <p:nvPr/>
        </p:nvSpPr>
        <p:spPr>
          <a:xfrm>
            <a:off x="31504" y="1234357"/>
            <a:ext cx="5428933" cy="493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" sz="1800" dirty="0"/>
              <a:t>Deux étudiants bacheliers en bio-ingéniérie refusent la pollution actuelle de nos océans par le plastique (10 Millions de Tonnes / an, 1 camion/min) qui correspond à l’ingestion de 1 carte de crédit / semaine / homme !</a:t>
            </a:r>
          </a:p>
          <a:p>
            <a:r>
              <a:rPr lang="fr" sz="1800" dirty="0"/>
              <a:t>En cours de leur deuxième année de Bachelier, ils décident de passer à l’action afin de sensibiliser le monde.</a:t>
            </a:r>
          </a:p>
          <a:p>
            <a:r>
              <a:rPr lang="fr" sz="1800" dirty="0"/>
              <a:t>Ils s’intéressent de près à la campagne réalisée par le voilier Tara en 2019. </a:t>
            </a:r>
          </a:p>
          <a:p>
            <a:endParaRPr lang="fr" sz="1800" dirty="0"/>
          </a:p>
          <a:p>
            <a:endParaRPr lang="fr" sz="1800" dirty="0"/>
          </a:p>
          <a:p>
            <a:endParaRPr lang="fr" sz="1800" dirty="0"/>
          </a:p>
          <a:p>
            <a:endParaRPr lang="fr" sz="1800" dirty="0"/>
          </a:p>
          <a:p>
            <a:endParaRPr lang="fr" sz="1800" dirty="0"/>
          </a:p>
          <a:p>
            <a:endParaRPr lang="fr" sz="1800" dirty="0"/>
          </a:p>
          <a:p>
            <a:r>
              <a:rPr lang="fr" sz="1800" dirty="0"/>
              <a:t>Ils décident de continuer cette campagne à leur façon. Le Projet « Flow » est lancé !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29E92C8-17C8-C8DB-457B-D96CBD444B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807" y="1411552"/>
            <a:ext cx="4113171" cy="5275801"/>
          </a:xfrm>
          <a:prstGeom prst="rect">
            <a:avLst/>
          </a:prstGeom>
        </p:spPr>
      </p:pic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11B2301F-2366-34AE-F590-A17622F654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21535" y="1927208"/>
            <a:ext cx="3170465" cy="3519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840875-C89A-1FAC-7EEE-7380D7723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266" y="4077126"/>
            <a:ext cx="3015619" cy="224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843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8BDA7B-C6EA-427E-97F1-6FA2E1167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algn="l" rtl="0"/>
            <a:r>
              <a:rPr lang="fr" b="1" i="0" u="none" baseline="0" dirty="0"/>
              <a:t>ObjectifS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E897E4C-1BAC-400D-90F7-356FC65D6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5465233" cy="1975764"/>
          </a:xfrm>
        </p:spPr>
        <p:txBody>
          <a:bodyPr/>
          <a:lstStyle/>
          <a:p>
            <a:pPr algn="l" rtl="0"/>
            <a:r>
              <a:rPr lang="fr-FR" b="0" i="0" u="none" baseline="0" dirty="0"/>
              <a:t>contribuer à la lutte contre la pollution micro et </a:t>
            </a:r>
            <a:r>
              <a:rPr lang="fr-FR" b="0" i="0" u="none" baseline="0" dirty="0" err="1"/>
              <a:t>macroplastique</a:t>
            </a:r>
            <a:r>
              <a:rPr lang="fr-FR" b="0" i="0" u="none" baseline="0" dirty="0"/>
              <a:t> des eaux et des océans.</a:t>
            </a:r>
            <a:endParaRPr lang="fr" b="0" i="0" u="none" baseline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29F6AB-B132-4AF4-B061-8437F837C2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 rtl="0"/>
            <a:fld id="{97A94E25-127B-4C48-AF96-44BA7B823777}" type="slidenum">
              <a:rPr/>
              <a:pPr algn="r" rtl="0"/>
              <a:t>4</a:t>
            </a:fld>
            <a:endParaRPr lang="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E28093-496A-85F0-AA3E-CDE0F11DB9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4600" y="1370806"/>
            <a:ext cx="5537200" cy="4788689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000" dirty="0"/>
              <a:t>Collecter des </a:t>
            </a:r>
            <a:r>
              <a:rPr lang="fr-FR" sz="2000" dirty="0">
                <a:solidFill>
                  <a:srgbClr val="FF0000"/>
                </a:solidFill>
              </a:rPr>
              <a:t>informations</a:t>
            </a:r>
            <a:r>
              <a:rPr lang="fr-FR" sz="2000" dirty="0"/>
              <a:t> sur la </a:t>
            </a:r>
            <a:r>
              <a:rPr lang="fr-FR" sz="2000" dirty="0">
                <a:solidFill>
                  <a:srgbClr val="FF0000"/>
                </a:solidFill>
              </a:rPr>
              <a:t>présence</a:t>
            </a:r>
            <a:r>
              <a:rPr lang="fr-FR" sz="2000" dirty="0"/>
              <a:t> de </a:t>
            </a:r>
            <a:r>
              <a:rPr lang="fr-FR" sz="2000" dirty="0">
                <a:solidFill>
                  <a:srgbClr val="FF0000"/>
                </a:solidFill>
              </a:rPr>
              <a:t>macro</a:t>
            </a:r>
            <a:r>
              <a:rPr lang="fr-FR" sz="2000" dirty="0"/>
              <a:t> et </a:t>
            </a:r>
            <a:r>
              <a:rPr lang="fr-FR" sz="2000" dirty="0">
                <a:solidFill>
                  <a:srgbClr val="FF0000"/>
                </a:solidFill>
              </a:rPr>
              <a:t>microplastiques</a:t>
            </a:r>
            <a:r>
              <a:rPr lang="fr-FR" sz="2000" dirty="0"/>
              <a:t> sur le </a:t>
            </a:r>
            <a:r>
              <a:rPr lang="fr-FR" sz="2000" dirty="0">
                <a:solidFill>
                  <a:srgbClr val="FF0000"/>
                </a:solidFill>
              </a:rPr>
              <a:t>littoral européen</a:t>
            </a:r>
            <a:r>
              <a:rPr lang="fr-FR" sz="2000" dirty="0"/>
              <a:t> afin de contribuer à la recherche sur leur impact dans le monde. Ces informations seront notamment traitées par le laboratoire </a:t>
            </a:r>
            <a:r>
              <a:rPr lang="fr-FR" sz="2000" dirty="0" err="1"/>
              <a:t>Taraocéan</a:t>
            </a:r>
            <a:r>
              <a:rPr lang="fr-FR" sz="20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dirty="0">
                <a:solidFill>
                  <a:srgbClr val="FF0000"/>
                </a:solidFill>
              </a:rPr>
              <a:t>Rencontrer</a:t>
            </a:r>
            <a:r>
              <a:rPr lang="fr-FR" sz="2000" dirty="0"/>
              <a:t>, dans chacun des pays traversés, des </a:t>
            </a:r>
            <a:r>
              <a:rPr lang="fr-FR" sz="2000" dirty="0">
                <a:solidFill>
                  <a:srgbClr val="FF0000"/>
                </a:solidFill>
              </a:rPr>
              <a:t>acteurs</a:t>
            </a:r>
            <a:r>
              <a:rPr lang="fr-FR" sz="2000" dirty="0"/>
              <a:t> à la recherche de </a:t>
            </a:r>
            <a:r>
              <a:rPr lang="fr-FR" sz="2000" dirty="0">
                <a:solidFill>
                  <a:srgbClr val="FF0000"/>
                </a:solidFill>
              </a:rPr>
              <a:t>solutions</a:t>
            </a:r>
            <a:r>
              <a:rPr lang="fr-FR" sz="2000" dirty="0"/>
              <a:t> dans la </a:t>
            </a:r>
            <a:r>
              <a:rPr lang="fr-FR" sz="2000" dirty="0">
                <a:solidFill>
                  <a:srgbClr val="FF0000"/>
                </a:solidFill>
              </a:rPr>
              <a:t>lutte contre la pollution </a:t>
            </a:r>
            <a:r>
              <a:rPr lang="fr-FR" sz="2000" dirty="0"/>
              <a:t>des eaux et des océans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dirty="0"/>
              <a:t>Donner une </a:t>
            </a:r>
            <a:r>
              <a:rPr lang="fr-FR" sz="2000" dirty="0">
                <a:solidFill>
                  <a:srgbClr val="FF0000"/>
                </a:solidFill>
              </a:rPr>
              <a:t>nouvelle visibilité </a:t>
            </a:r>
            <a:r>
              <a:rPr lang="fr-FR" sz="2000" dirty="0"/>
              <a:t>à ce problème et surtout </a:t>
            </a:r>
            <a:r>
              <a:rPr lang="fr-FR" sz="2000" dirty="0">
                <a:solidFill>
                  <a:srgbClr val="FF0000"/>
                </a:solidFill>
              </a:rPr>
              <a:t>mettre en lumière les solutions existantes et possibles </a:t>
            </a:r>
            <a:r>
              <a:rPr lang="fr-FR" sz="2000" dirty="0"/>
              <a:t>via un film vidéo afin de </a:t>
            </a:r>
            <a:r>
              <a:rPr lang="fr-FR" sz="2000" dirty="0">
                <a:solidFill>
                  <a:srgbClr val="FF0000"/>
                </a:solidFill>
              </a:rPr>
              <a:t>sensibiliser</a:t>
            </a:r>
            <a:r>
              <a:rPr lang="fr-FR" sz="2000" dirty="0"/>
              <a:t> et d'</a:t>
            </a:r>
            <a:r>
              <a:rPr lang="fr-FR" sz="2000" dirty="0">
                <a:solidFill>
                  <a:srgbClr val="FF0000"/>
                </a:solidFill>
              </a:rPr>
              <a:t>éveiller</a:t>
            </a:r>
            <a:r>
              <a:rPr lang="fr-FR" sz="2000" dirty="0"/>
              <a:t> le grand public à cette problématique importante et urgente.</a:t>
            </a:r>
            <a:endParaRPr lang="fr-BE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ABACEB-C020-DE3D-2225-098CE82D38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C38B7F-BBE5-8D58-CFF2-05FD6B450E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1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8D0E4B-7A8D-44BA-A94D-6019BDC9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97A94E25-127B-4C48-AF96-44BA7B823777}" type="slidenum">
              <a:rPr/>
              <a:pPr algn="r" rtl="0"/>
              <a:t>5</a:t>
            </a:fld>
            <a:endParaRPr lang="fr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E7B6C309-3440-ADB1-F3B6-09D5505E6E22}"/>
              </a:ext>
            </a:extLst>
          </p:cNvPr>
          <p:cNvSpPr txBox="1">
            <a:spLocks/>
          </p:cNvSpPr>
          <p:nvPr/>
        </p:nvSpPr>
        <p:spPr>
          <a:xfrm>
            <a:off x="6445250" y="2141538"/>
            <a:ext cx="4978400" cy="1135062"/>
          </a:xfrm>
          <a:prstGeom prst="rect">
            <a:avLst/>
          </a:prstGeom>
          <a:ln w="25400">
            <a:gradFill flip="none" rotWithShape="1">
              <a:gsLst>
                <a:gs pos="100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" dirty="0">
                <a:solidFill>
                  <a:schemeClr val="bg1"/>
                </a:solidFill>
              </a:rPr>
              <a:t>RESULTATS</a:t>
            </a:r>
          </a:p>
        </p:txBody>
      </p:sp>
      <p:sp>
        <p:nvSpPr>
          <p:cNvPr id="4" name="Content Placeholder 22">
            <a:extLst>
              <a:ext uri="{FF2B5EF4-FFF2-40B4-BE49-F238E27FC236}">
                <a16:creationId xmlns:a16="http://schemas.microsoft.com/office/drawing/2014/main" id="{414B007A-C0AF-9077-A54A-5DBEFC1C37ED}"/>
              </a:ext>
            </a:extLst>
          </p:cNvPr>
          <p:cNvSpPr txBox="1">
            <a:spLocks/>
          </p:cNvSpPr>
          <p:nvPr/>
        </p:nvSpPr>
        <p:spPr>
          <a:xfrm>
            <a:off x="6441017" y="3383632"/>
            <a:ext cx="5465233" cy="1975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Obtenus tout au long d’un parcours de Novembre 2022 à Août 2023</a:t>
            </a:r>
            <a:endParaRPr lang="fr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2DD8A76-EB5E-142A-1D29-7DEB8398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A34FF9E-1AC0-1E41-0B08-CC6B42F5D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38" t="34800" r="5142" b="33309"/>
          <a:stretch/>
        </p:blipFill>
        <p:spPr>
          <a:xfrm>
            <a:off x="10387542" y="6046378"/>
            <a:ext cx="1685925" cy="696052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C7193A8A-5AAA-CBB7-7C59-1BA10F2C0DCA}"/>
              </a:ext>
            </a:extLst>
          </p:cNvPr>
          <p:cNvSpPr txBox="1">
            <a:spLocks/>
          </p:cNvSpPr>
          <p:nvPr/>
        </p:nvSpPr>
        <p:spPr>
          <a:xfrm>
            <a:off x="209551" y="1605715"/>
            <a:ext cx="5537200" cy="4788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+mj-lt"/>
              <a:buAutoNum type="arabicPeriod"/>
            </a:pPr>
            <a:r>
              <a:rPr lang="fr-FR" sz="1600" dirty="0">
                <a:solidFill>
                  <a:schemeClr val="tx1"/>
                </a:solidFill>
              </a:rPr>
              <a:t>film documentaire 52'</a:t>
            </a:r>
          </a:p>
          <a:p>
            <a:pPr marL="342900" indent="-342900" algn="l">
              <a:buFont typeface="+mj-lt"/>
              <a:buAutoNum type="arabicPeriod"/>
            </a:pPr>
            <a:endParaRPr lang="fr-FR" sz="1600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fr-FR" sz="1600" dirty="0">
                <a:solidFill>
                  <a:schemeClr val="tx1"/>
                </a:solidFill>
              </a:rPr>
              <a:t>interview de 20 professeurs responsables de ce domaine</a:t>
            </a:r>
          </a:p>
          <a:p>
            <a:pPr marL="342900" indent="-342900" algn="l">
              <a:buFont typeface="+mj-lt"/>
              <a:buAutoNum type="arabicPeriod"/>
            </a:pPr>
            <a:endParaRPr lang="fr-FR" sz="1600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fr-FR" sz="1600" dirty="0">
                <a:solidFill>
                  <a:schemeClr val="tx1"/>
                </a:solidFill>
              </a:rPr>
              <a:t>20 entretiens avec des organisations proposant des solutions pour lutter contre la pollution de l'eau.</a:t>
            </a:r>
          </a:p>
          <a:p>
            <a:pPr marL="342900" indent="-342900" algn="l">
              <a:buFont typeface="+mj-lt"/>
              <a:buAutoNum type="arabicPeriod"/>
            </a:pPr>
            <a:endParaRPr lang="fr-FR" sz="1600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fr-FR" sz="1600" dirty="0">
                <a:solidFill>
                  <a:schemeClr val="tx1"/>
                </a:solidFill>
              </a:rPr>
              <a:t>réalisation de "</a:t>
            </a:r>
            <a:r>
              <a:rPr lang="fr-FR" sz="1600" dirty="0" err="1">
                <a:solidFill>
                  <a:schemeClr val="tx1"/>
                </a:solidFill>
              </a:rPr>
              <a:t>micro-trottoirs</a:t>
            </a:r>
            <a:r>
              <a:rPr lang="fr-FR" sz="1600" dirty="0">
                <a:solidFill>
                  <a:schemeClr val="tx1"/>
                </a:solidFill>
              </a:rPr>
              <a:t>", interview de personnes au hasard. </a:t>
            </a:r>
          </a:p>
          <a:p>
            <a:pPr marL="342900" indent="-342900" algn="l">
              <a:buFont typeface="+mj-lt"/>
              <a:buAutoNum type="arabicPeriod"/>
            </a:pPr>
            <a:endParaRPr lang="fr-FR" sz="1600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fr-FR" sz="1600" dirty="0">
                <a:solidFill>
                  <a:schemeClr val="tx1"/>
                </a:solidFill>
              </a:rPr>
              <a:t>Une quarantaine d'échantillons prélevés dans 20 pays de l'Union européenne. Echantillons utilisables et valorisables dans le cadre d'un protocole de la fondation </a:t>
            </a:r>
            <a:r>
              <a:rPr lang="fr-FR" sz="1600" dirty="0" err="1">
                <a:solidFill>
                  <a:schemeClr val="tx1"/>
                </a:solidFill>
              </a:rPr>
              <a:t>Taraocéan</a:t>
            </a:r>
            <a:r>
              <a:rPr lang="fr-FR" sz="1600" dirty="0">
                <a:solidFill>
                  <a:schemeClr val="tx1"/>
                </a:solidFill>
              </a:rPr>
              <a:t> en collaboration avec Jean-François Ghiglione, directeur scientifique.</a:t>
            </a:r>
          </a:p>
          <a:p>
            <a:pPr marL="342900" indent="-342900" algn="l">
              <a:buFont typeface="+mj-lt"/>
              <a:buAutoNum type="arabicPeriod"/>
            </a:pPr>
            <a:endParaRPr lang="fr-FR" sz="1600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fr-FR" sz="1600" dirty="0">
                <a:solidFill>
                  <a:schemeClr val="tx1"/>
                </a:solidFill>
              </a:rPr>
              <a:t>Un aperçu de la législation européenne et des réglementations nationales spécifiques sur les plastiques dans les différents pays de l'UE.</a:t>
            </a:r>
            <a:endParaRPr lang="fr-BE" sz="16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1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C17145F-CCE4-0699-BBFC-B3FEB8966593}"/>
              </a:ext>
            </a:extLst>
          </p:cNvPr>
          <p:cNvSpPr txBox="1">
            <a:spLocks/>
          </p:cNvSpPr>
          <p:nvPr/>
        </p:nvSpPr>
        <p:spPr>
          <a:xfrm>
            <a:off x="101823" y="1411551"/>
            <a:ext cx="9899427" cy="4998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dirty="0"/>
              <a:t>Support Scientifique :</a:t>
            </a:r>
          </a:p>
          <a:p>
            <a:pPr lvl="1"/>
            <a:r>
              <a:rPr lang="fr-BE" sz="2000" b="1" dirty="0"/>
              <a:t>Jean-François Ghiglione</a:t>
            </a:r>
            <a:r>
              <a:rPr lang="fr-BE" sz="2000" dirty="0"/>
              <a:t>, directeur de recherche CNRS à l’ Observatoire Océanologique de Banyuls-sur-Mer, membre du CEDRE (*) : analyse des échantillons fournis par Flow</a:t>
            </a:r>
          </a:p>
          <a:p>
            <a:pPr lvl="1"/>
            <a:endParaRPr lang="fr-BE" sz="2000" dirty="0"/>
          </a:p>
          <a:p>
            <a:pPr lvl="1"/>
            <a:r>
              <a:rPr lang="fr-BE" sz="2000" b="1" dirty="0"/>
              <a:t>Romain Troublé</a:t>
            </a:r>
            <a:r>
              <a:rPr lang="fr-BE" sz="2000" dirty="0"/>
              <a:t>, directeur général de la Fondation Tara Océan : mise à disposition du protocole (OSPAR) de récolte des échantillons</a:t>
            </a:r>
          </a:p>
          <a:p>
            <a:endParaRPr lang="fr-BE" sz="2400" dirty="0"/>
          </a:p>
          <a:p>
            <a:endParaRPr lang="fr-BE" sz="2400" dirty="0"/>
          </a:p>
          <a:p>
            <a:endParaRPr lang="fr-BE" sz="2400" dirty="0"/>
          </a:p>
          <a:p>
            <a:endParaRPr lang="fr-BE" sz="2400" dirty="0"/>
          </a:p>
          <a:p>
            <a:endParaRPr lang="fr-BE" sz="2400" dirty="0"/>
          </a:p>
          <a:p>
            <a:pPr marL="0" indent="0">
              <a:buNone/>
            </a:pPr>
            <a:r>
              <a:rPr lang="fr-BE" sz="2000" dirty="0"/>
              <a:t>(*) : </a:t>
            </a:r>
            <a:r>
              <a:rPr lang="fr-FR" sz="2000" dirty="0"/>
              <a:t>Centre de Documentation, de Recherche et d’Expérimentations sur les Pollutions Accidentelles des Eaux</a:t>
            </a:r>
            <a:endParaRPr lang="fr" sz="2000" dirty="0"/>
          </a:p>
          <a:p>
            <a:endParaRPr lang="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D0820A-680D-D270-7127-4BA5D951E9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23" y="3670610"/>
            <a:ext cx="5589141" cy="2277886"/>
          </a:xfrm>
          <a:prstGeom prst="rect">
            <a:avLst/>
          </a:prstGeom>
        </p:spPr>
      </p:pic>
      <p:pic>
        <p:nvPicPr>
          <p:cNvPr id="1026" name="Picture 2" descr="J.-F. Ghiglione - Entretien - Pollutions plastiques : quelles solutions ? -  Confluence des droits_La revue">
            <a:hlinkClick r:id="rId6"/>
            <a:extLst>
              <a:ext uri="{FF2B5EF4-FFF2-40B4-BE49-F238E27FC236}">
                <a16:creationId xmlns:a16="http://schemas.microsoft.com/office/drawing/2014/main" id="{4E7858FA-9603-137C-FE83-70BC42F7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3599" y="1220485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main Troublé">
            <a:extLst>
              <a:ext uri="{FF2B5EF4-FFF2-40B4-BE49-F238E27FC236}">
                <a16:creationId xmlns:a16="http://schemas.microsoft.com/office/drawing/2014/main" id="{948937A4-8AC2-27B4-0C4D-AACD2162E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06"/>
          <a:stretch/>
        </p:blipFill>
        <p:spPr bwMode="auto">
          <a:xfrm>
            <a:off x="10123599" y="3082406"/>
            <a:ext cx="1695450" cy="17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06E9E6-1D00-A023-8FC1-0DB31C9E69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9203" y="3945979"/>
            <a:ext cx="2404872" cy="8095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519C84-DB96-0B9E-8703-BA86E1A271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335" y="4836166"/>
            <a:ext cx="4864608" cy="11639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825868-E030-01BC-46A6-ED224E57AEEF}"/>
              </a:ext>
            </a:extLst>
          </p:cNvPr>
          <p:cNvSpPr txBox="1"/>
          <p:nvPr/>
        </p:nvSpPr>
        <p:spPr>
          <a:xfrm>
            <a:off x="8783551" y="366562"/>
            <a:ext cx="1978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 dirty="0"/>
              <a:t>Message </a:t>
            </a:r>
            <a:r>
              <a:rPr lang="fr-BE" sz="1000" b="1" dirty="0" err="1"/>
              <a:t>Video</a:t>
            </a:r>
            <a:r>
              <a:rPr lang="fr-BE" sz="1000" b="1" dirty="0"/>
              <a:t> Instagram : cliquez sur la photo </a:t>
            </a:r>
            <a:r>
              <a:rPr lang="fr-BE" sz="1000" b="1" dirty="0">
                <a:sym typeface="Wingdings" panose="05000000000000000000" pitchFamily="2" charset="2"/>
              </a:rPr>
              <a:t></a:t>
            </a:r>
            <a:endParaRPr lang="fr-BE" sz="1000" b="1" dirty="0"/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863426B8-2B38-3257-AFB8-5AF5FE55FEA6}"/>
              </a:ext>
            </a:extLst>
          </p:cNvPr>
          <p:cNvSpPr/>
          <p:nvPr/>
        </p:nvSpPr>
        <p:spPr>
          <a:xfrm rot="18574110">
            <a:off x="10157347" y="814998"/>
            <a:ext cx="142612" cy="2853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940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C2F1333F-D385-5842-ACC5-86BCCF8741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r>
              <a:rPr lang="fr" b="0" i="0" u="none" baseline="0"/>
              <a:t>subhead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C5BD3-3B8F-7E4C-9BB6-94F638B2DC93}"/>
              </a:ext>
            </a:extLst>
          </p:cNvPr>
          <p:cNvSpPr txBox="1"/>
          <p:nvPr/>
        </p:nvSpPr>
        <p:spPr>
          <a:xfrm>
            <a:off x="796834" y="2873829"/>
            <a:ext cx="9666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" sz="5400" b="1" i="0" u="non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le Rotary dans tout ça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362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F0757E-D8B2-6086-98EE-B5500B4C11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175" y="1454908"/>
            <a:ext cx="8982075" cy="5113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340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C17145F-CCE4-0699-BBFC-B3FEB8966593}"/>
              </a:ext>
            </a:extLst>
          </p:cNvPr>
          <p:cNvSpPr txBox="1">
            <a:spLocks/>
          </p:cNvSpPr>
          <p:nvPr/>
        </p:nvSpPr>
        <p:spPr>
          <a:xfrm>
            <a:off x="101823" y="1411551"/>
            <a:ext cx="9899427" cy="4998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dirty="0"/>
              <a:t>Chronologie et District Grant :</a:t>
            </a:r>
          </a:p>
          <a:p>
            <a:endParaRPr lang="fr" sz="2400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1E5CEC75-DAB2-1A25-2125-A49EBB76B028}"/>
              </a:ext>
            </a:extLst>
          </p:cNvPr>
          <p:cNvSpPr/>
          <p:nvPr/>
        </p:nvSpPr>
        <p:spPr>
          <a:xfrm>
            <a:off x="672605" y="3209925"/>
            <a:ext cx="11287125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B310664-9220-6DBD-4BF9-C383B11BAD66}"/>
              </a:ext>
            </a:extLst>
          </p:cNvPr>
          <p:cNvSpPr/>
          <p:nvPr/>
        </p:nvSpPr>
        <p:spPr>
          <a:xfrm>
            <a:off x="679945" y="3286124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CF9461-A062-5239-5BBB-716718A0C5E4}"/>
              </a:ext>
            </a:extLst>
          </p:cNvPr>
          <p:cNvSpPr txBox="1"/>
          <p:nvPr/>
        </p:nvSpPr>
        <p:spPr>
          <a:xfrm>
            <a:off x="-108445" y="1961193"/>
            <a:ext cx="200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03/2021 : </a:t>
            </a:r>
          </a:p>
          <a:p>
            <a:pPr algn="ctr"/>
            <a:r>
              <a:rPr lang="fr-BE" sz="1400" dirty="0"/>
              <a:t>Genèse du projet Flow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E54B502-9256-4727-1BA0-29AF11D093B8}"/>
              </a:ext>
            </a:extLst>
          </p:cNvPr>
          <p:cNvSpPr/>
          <p:nvPr/>
        </p:nvSpPr>
        <p:spPr>
          <a:xfrm>
            <a:off x="1425822" y="3286124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914351-A4BF-6916-F53B-4A29165F3768}"/>
              </a:ext>
            </a:extLst>
          </p:cNvPr>
          <p:cNvSpPr txBox="1"/>
          <p:nvPr/>
        </p:nvSpPr>
        <p:spPr>
          <a:xfrm>
            <a:off x="410491" y="3854382"/>
            <a:ext cx="2192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04/2022 : </a:t>
            </a:r>
          </a:p>
          <a:p>
            <a:pPr algn="ctr"/>
            <a:r>
              <a:rPr lang="fr-BE" sz="1400" dirty="0"/>
              <a:t>Identité Visuelle de Flow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B7FD7FB-5829-3E0C-4FFC-0C6FD795D95F}"/>
              </a:ext>
            </a:extLst>
          </p:cNvPr>
          <p:cNvSpPr/>
          <p:nvPr/>
        </p:nvSpPr>
        <p:spPr>
          <a:xfrm>
            <a:off x="2158529" y="3299530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BC74C6-4CB5-2E4B-315C-D99F55DD78DB}"/>
              </a:ext>
            </a:extLst>
          </p:cNvPr>
          <p:cNvSpPr txBox="1"/>
          <p:nvPr/>
        </p:nvSpPr>
        <p:spPr>
          <a:xfrm>
            <a:off x="855415" y="2547208"/>
            <a:ext cx="267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05/2022: </a:t>
            </a:r>
          </a:p>
          <a:p>
            <a:pPr algn="ctr"/>
            <a:r>
              <a:rPr lang="fr-BE" sz="1400" dirty="0"/>
              <a:t>Collaboration avec Tara Océan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A50202C-6870-C730-68C3-71C7F80630C7}"/>
              </a:ext>
            </a:extLst>
          </p:cNvPr>
          <p:cNvSpPr/>
          <p:nvPr/>
        </p:nvSpPr>
        <p:spPr>
          <a:xfrm>
            <a:off x="3218731" y="3299530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146E927-95ED-E11B-0011-E81CCDC2DB46}"/>
              </a:ext>
            </a:extLst>
          </p:cNvPr>
          <p:cNvSpPr txBox="1"/>
          <p:nvPr/>
        </p:nvSpPr>
        <p:spPr>
          <a:xfrm>
            <a:off x="1986694" y="4408299"/>
            <a:ext cx="2670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06/2022: </a:t>
            </a:r>
          </a:p>
          <a:p>
            <a:pPr algn="ctr"/>
            <a:r>
              <a:rPr lang="fr-BE" sz="1400" dirty="0"/>
              <a:t>Prise de contacts avec le RC </a:t>
            </a:r>
            <a:r>
              <a:rPr lang="fr-BE" sz="1400" dirty="0" err="1"/>
              <a:t>Thy</a:t>
            </a:r>
            <a:r>
              <a:rPr lang="fr-BE" sz="1400" dirty="0"/>
              <a:t>-Le-Château-Les Lacs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1809E3D-6DB0-257E-F721-3DA24D892125}"/>
              </a:ext>
            </a:extLst>
          </p:cNvPr>
          <p:cNvSpPr/>
          <p:nvPr/>
        </p:nvSpPr>
        <p:spPr>
          <a:xfrm>
            <a:off x="4473103" y="3286123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8BB5097-4706-BC83-2857-EA47D661C292}"/>
              </a:ext>
            </a:extLst>
          </p:cNvPr>
          <p:cNvSpPr txBox="1"/>
          <p:nvPr/>
        </p:nvSpPr>
        <p:spPr>
          <a:xfrm>
            <a:off x="3322029" y="2350406"/>
            <a:ext cx="2937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09/2022: </a:t>
            </a:r>
          </a:p>
          <a:p>
            <a:pPr algn="ctr"/>
            <a:r>
              <a:rPr lang="fr-BE" sz="1400" dirty="0"/>
              <a:t>Présentation en Commission Environnement du D2160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BB1577C-93F4-9375-7D81-F3B98B04D285}"/>
              </a:ext>
            </a:extLst>
          </p:cNvPr>
          <p:cNvSpPr/>
          <p:nvPr/>
        </p:nvSpPr>
        <p:spPr>
          <a:xfrm>
            <a:off x="5727475" y="3297395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2309FF-33D1-2527-E0D6-96EF1FBE3190}"/>
              </a:ext>
            </a:extLst>
          </p:cNvPr>
          <p:cNvSpPr txBox="1"/>
          <p:nvPr/>
        </p:nvSpPr>
        <p:spPr>
          <a:xfrm>
            <a:off x="4485543" y="3910937"/>
            <a:ext cx="2670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10/2022: </a:t>
            </a:r>
          </a:p>
          <a:p>
            <a:pPr algn="ctr"/>
            <a:r>
              <a:rPr lang="fr-BE" sz="1400" dirty="0"/>
              <a:t>Mise sur pieds d’un District Grant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1579BF6-3853-F2A9-DECE-E2D9947FEAFB}"/>
              </a:ext>
            </a:extLst>
          </p:cNvPr>
          <p:cNvSpPr/>
          <p:nvPr/>
        </p:nvSpPr>
        <p:spPr>
          <a:xfrm>
            <a:off x="7156213" y="3297395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E91F198-B534-08B9-CA43-F043833E33A9}"/>
              </a:ext>
            </a:extLst>
          </p:cNvPr>
          <p:cNvSpPr txBox="1"/>
          <p:nvPr/>
        </p:nvSpPr>
        <p:spPr>
          <a:xfrm>
            <a:off x="5871465" y="2553923"/>
            <a:ext cx="267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11/2022: </a:t>
            </a:r>
          </a:p>
          <a:p>
            <a:pPr algn="ctr"/>
            <a:r>
              <a:rPr lang="fr-BE" sz="1400" dirty="0"/>
              <a:t>Départ de Pablo et </a:t>
            </a:r>
            <a:r>
              <a:rPr lang="fr-BE" sz="1400" dirty="0" err="1"/>
              <a:t>Elmo</a:t>
            </a:r>
            <a:endParaRPr lang="fr-BE" sz="1400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B78303A-4BD2-7E0C-BF37-CAAF783F1167}"/>
              </a:ext>
            </a:extLst>
          </p:cNvPr>
          <p:cNvSpPr/>
          <p:nvPr/>
        </p:nvSpPr>
        <p:spPr>
          <a:xfrm>
            <a:off x="8649421" y="3279937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2B4F5C6-E0BA-56AA-B49A-F69E8DFB5DBC}"/>
              </a:ext>
            </a:extLst>
          </p:cNvPr>
          <p:cNvSpPr txBox="1"/>
          <p:nvPr/>
        </p:nvSpPr>
        <p:spPr>
          <a:xfrm>
            <a:off x="7548564" y="3880430"/>
            <a:ext cx="2363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01/2023: </a:t>
            </a:r>
          </a:p>
          <a:p>
            <a:pPr algn="ctr"/>
            <a:r>
              <a:rPr lang="fr-BE" sz="1400" dirty="0"/>
              <a:t>Octroi de principe du District Grant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078A32F-3355-C991-A0EF-7AE32B61A33F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60907" y="2565576"/>
            <a:ext cx="1" cy="7205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A8511E6-557D-F3FA-1894-EABA97B53D38}"/>
              </a:ext>
            </a:extLst>
          </p:cNvPr>
          <p:cNvCxnSpPr>
            <a:cxnSpLocks/>
            <a:stCxn id="10" idx="0"/>
            <a:endCxn id="9" idx="4"/>
          </p:cNvCxnSpPr>
          <p:nvPr/>
        </p:nvCxnSpPr>
        <p:spPr>
          <a:xfrm flipV="1">
            <a:off x="1506784" y="3448049"/>
            <a:ext cx="1" cy="4063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B117A4D-9544-9C81-1259-5B1DA4D4A6B0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2239491" y="3040400"/>
            <a:ext cx="1" cy="2591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F2D0C31-2718-6C9B-1C07-BBAC0EAF56BC}"/>
              </a:ext>
            </a:extLst>
          </p:cNvPr>
          <p:cNvCxnSpPr>
            <a:cxnSpLocks/>
            <a:endCxn id="13" idx="4"/>
          </p:cNvCxnSpPr>
          <p:nvPr/>
        </p:nvCxnSpPr>
        <p:spPr>
          <a:xfrm flipH="1" flipV="1">
            <a:off x="3299694" y="3461455"/>
            <a:ext cx="10640" cy="825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3289374-D2D6-39E8-847E-784BA9CDF309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4554065" y="3020807"/>
            <a:ext cx="1" cy="2653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4BA5A54-80AB-5890-6DEE-F4EFDAB8ED4E}"/>
              </a:ext>
            </a:extLst>
          </p:cNvPr>
          <p:cNvCxnSpPr>
            <a:cxnSpLocks/>
            <a:stCxn id="19" idx="0"/>
            <a:endCxn id="18" idx="4"/>
          </p:cNvCxnSpPr>
          <p:nvPr/>
        </p:nvCxnSpPr>
        <p:spPr>
          <a:xfrm flipH="1" flipV="1">
            <a:off x="5808438" y="3459320"/>
            <a:ext cx="12440" cy="4516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F93CF339-A66C-02E5-F350-B70658E2D89F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7219957" y="3054128"/>
            <a:ext cx="17219" cy="2432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1EADD0FF-DA51-A846-03BC-EF462B0272EC}"/>
              </a:ext>
            </a:extLst>
          </p:cNvPr>
          <p:cNvCxnSpPr>
            <a:cxnSpLocks/>
          </p:cNvCxnSpPr>
          <p:nvPr/>
        </p:nvCxnSpPr>
        <p:spPr>
          <a:xfrm flipH="1" flipV="1">
            <a:off x="8730383" y="3459320"/>
            <a:ext cx="8609" cy="3782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CBA305D6-0732-E53B-4B4F-26387877BE9F}"/>
              </a:ext>
            </a:extLst>
          </p:cNvPr>
          <p:cNvSpPr/>
          <p:nvPr/>
        </p:nvSpPr>
        <p:spPr>
          <a:xfrm>
            <a:off x="9984029" y="3297395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DF0E203-92D7-3252-BADA-5A6E7DE5E367}"/>
              </a:ext>
            </a:extLst>
          </p:cNvPr>
          <p:cNvSpPr txBox="1"/>
          <p:nvPr/>
        </p:nvSpPr>
        <p:spPr>
          <a:xfrm>
            <a:off x="8754217" y="2345635"/>
            <a:ext cx="2670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03/2023: </a:t>
            </a:r>
          </a:p>
          <a:p>
            <a:pPr algn="ctr"/>
            <a:r>
              <a:rPr lang="fr-BE" sz="1400" dirty="0"/>
              <a:t>2000€ réunis par les clubs / 1000€ versé par le D2160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842FF34A-23D3-7DCE-BB54-BF180E33DC3E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10064991" y="3038542"/>
            <a:ext cx="1" cy="2588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space réservé du texte 2">
            <a:extLst>
              <a:ext uri="{FF2B5EF4-FFF2-40B4-BE49-F238E27FC236}">
                <a16:creationId xmlns:a16="http://schemas.microsoft.com/office/drawing/2014/main" id="{86D3888C-5498-59A6-78F8-A880829B53F0}"/>
              </a:ext>
            </a:extLst>
          </p:cNvPr>
          <p:cNvSpPr txBox="1">
            <a:spLocks/>
          </p:cNvSpPr>
          <p:nvPr/>
        </p:nvSpPr>
        <p:spPr>
          <a:xfrm>
            <a:off x="3712723" y="5565993"/>
            <a:ext cx="4597289" cy="1028692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dirty="0">
                <a:solidFill>
                  <a:schemeClr val="tx1"/>
                </a:solidFill>
              </a:rPr>
              <a:t>30 kits de matériel didactique de prélèvement d’échantillons selon le protocole OSPAR. Ce matériel est donné aux écoles rencontrées afin qu’elles poursuivent l’initiative de Flow.</a:t>
            </a:r>
            <a:endParaRPr lang="fr-BE" sz="1600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58439D8-BCB7-C060-D7C4-DBE785C1BBD9}"/>
              </a:ext>
            </a:extLst>
          </p:cNvPr>
          <p:cNvSpPr/>
          <p:nvPr/>
        </p:nvSpPr>
        <p:spPr>
          <a:xfrm>
            <a:off x="4635028" y="3823131"/>
            <a:ext cx="2420158" cy="9227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Flèche : bas 49">
            <a:extLst>
              <a:ext uri="{FF2B5EF4-FFF2-40B4-BE49-F238E27FC236}">
                <a16:creationId xmlns:a16="http://schemas.microsoft.com/office/drawing/2014/main" id="{58FCA70C-5F29-BB76-884A-09333B8A5E9C}"/>
              </a:ext>
            </a:extLst>
          </p:cNvPr>
          <p:cNvSpPr/>
          <p:nvPr/>
        </p:nvSpPr>
        <p:spPr>
          <a:xfrm>
            <a:off x="5727475" y="4914900"/>
            <a:ext cx="282800" cy="53154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2A487A0-CCBF-75D9-5800-2091B9DDB42B}"/>
              </a:ext>
            </a:extLst>
          </p:cNvPr>
          <p:cNvSpPr/>
          <p:nvPr/>
        </p:nvSpPr>
        <p:spPr>
          <a:xfrm>
            <a:off x="11469780" y="3279937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5DB2AF2-A5F2-F599-2E18-DB6FA18F87EF}"/>
              </a:ext>
            </a:extLst>
          </p:cNvPr>
          <p:cNvSpPr txBox="1"/>
          <p:nvPr/>
        </p:nvSpPr>
        <p:spPr>
          <a:xfrm>
            <a:off x="10646708" y="3902059"/>
            <a:ext cx="1646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08/2023: </a:t>
            </a:r>
          </a:p>
          <a:p>
            <a:pPr algn="ctr"/>
            <a:r>
              <a:rPr lang="fr-BE" sz="1400" dirty="0"/>
              <a:t>Fin du périple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5BDB6AAA-BBAF-F698-5412-C14B9066E799}"/>
              </a:ext>
            </a:extLst>
          </p:cNvPr>
          <p:cNvCxnSpPr>
            <a:cxnSpLocks/>
            <a:endCxn id="52" idx="4"/>
          </p:cNvCxnSpPr>
          <p:nvPr/>
        </p:nvCxnSpPr>
        <p:spPr>
          <a:xfrm flipH="1" flipV="1">
            <a:off x="11550743" y="3441862"/>
            <a:ext cx="17859" cy="4572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5D117639-70FC-ACD6-5B91-DCF30C6E5B54}"/>
              </a:ext>
            </a:extLst>
          </p:cNvPr>
          <p:cNvSpPr/>
          <p:nvPr/>
        </p:nvSpPr>
        <p:spPr>
          <a:xfrm rot="16200000">
            <a:off x="7422041" y="-1677968"/>
            <a:ext cx="1093929" cy="7325400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ACBD4AF-DD34-0CB1-22CD-5A8D417A5EE2}"/>
              </a:ext>
            </a:extLst>
          </p:cNvPr>
          <p:cNvSpPr txBox="1"/>
          <p:nvPr/>
        </p:nvSpPr>
        <p:spPr>
          <a:xfrm>
            <a:off x="5527705" y="2001697"/>
            <a:ext cx="496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FFC000"/>
                </a:solidFill>
              </a:rPr>
              <a:t>Année Académique Sabbatique 2022 - 2023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02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44" grpId="0" animBg="1"/>
      <p:bldP spid="45" grpId="0"/>
      <p:bldP spid="48" grpId="0" animBg="1"/>
      <p:bldP spid="49" grpId="0" animBg="1"/>
      <p:bldP spid="50" grpId="0" animBg="1"/>
      <p:bldP spid="52" grpId="0" animBg="1"/>
      <p:bldP spid="53" grpId="0"/>
      <p:bldP spid="5" grpId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10074</TotalTime>
  <Words>793</Words>
  <Application>Microsoft Macintosh PowerPoint</Application>
  <PresentationFormat>Grand écran</PresentationFormat>
  <Paragraphs>90</Paragraphs>
  <Slides>14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District Assembly D2160 25/03/2023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Jean-Paul Hogenboom</cp:lastModifiedBy>
  <cp:revision>180</cp:revision>
  <cp:lastPrinted>2019-12-04T20:41:25Z</cp:lastPrinted>
  <dcterms:created xsi:type="dcterms:W3CDTF">2019-11-18T03:22:22Z</dcterms:created>
  <dcterms:modified xsi:type="dcterms:W3CDTF">2023-03-28T07:18:59Z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  <property fmtid="{D5CDD505-2E9C-101B-9397-08002B2CF9AE}" pid="4" name="MSIP_Label_49c568a3-8637-42ee-a65c-3dcd5fe35721_Enabled">
    <vt:lpwstr>true</vt:lpwstr>
  </property>
  <property fmtid="{D5CDD505-2E9C-101B-9397-08002B2CF9AE}" pid="5" name="MSIP_Label_49c568a3-8637-42ee-a65c-3dcd5fe35721_SetDate">
    <vt:lpwstr>2023-03-24T19:42:57Z</vt:lpwstr>
  </property>
  <property fmtid="{D5CDD505-2E9C-101B-9397-08002B2CF9AE}" pid="6" name="MSIP_Label_49c568a3-8637-42ee-a65c-3dcd5fe35721_Method">
    <vt:lpwstr>Standard</vt:lpwstr>
  </property>
  <property fmtid="{D5CDD505-2E9C-101B-9397-08002B2CF9AE}" pid="7" name="MSIP_Label_49c568a3-8637-42ee-a65c-3dcd5fe35721_Name">
    <vt:lpwstr>49c568a3-8637-42ee-a65c-3dcd5fe35721</vt:lpwstr>
  </property>
  <property fmtid="{D5CDD505-2E9C-101B-9397-08002B2CF9AE}" pid="8" name="MSIP_Label_49c568a3-8637-42ee-a65c-3dcd5fe35721_SiteId">
    <vt:lpwstr>e7ab81b2-1e84-4bf7-9dcb-b6fec01ed138</vt:lpwstr>
  </property>
  <property fmtid="{D5CDD505-2E9C-101B-9397-08002B2CF9AE}" pid="9" name="MSIP_Label_49c568a3-8637-42ee-a65c-3dcd5fe35721_ActionId">
    <vt:lpwstr>8755f3aa-a04c-4951-b812-a00214c11632</vt:lpwstr>
  </property>
  <property fmtid="{D5CDD505-2E9C-101B-9397-08002B2CF9AE}" pid="10" name="MSIP_Label_49c568a3-8637-42ee-a65c-3dcd5fe35721_ContentBits">
    <vt:lpwstr>2</vt:lpwstr>
  </property>
</Properties>
</file>