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60" r:id="rId3"/>
    <p:sldId id="258" r:id="rId4"/>
    <p:sldId id="261" r:id="rId5"/>
    <p:sldId id="259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48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6327"/>
  </p:normalViewPr>
  <p:slideViewPr>
    <p:cSldViewPr snapToGrid="0" snapToObjects="1" showGuides="1">
      <p:cViewPr varScale="1">
        <p:scale>
          <a:sx n="124" d="100"/>
          <a:sy n="124" d="100"/>
        </p:scale>
        <p:origin x="1728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16855-42AC-C44E-A8F1-C41E86DAC30B}" type="datetimeFigureOut">
              <a:rPr lang="fr-FR" smtClean="0"/>
              <a:t>23/03/2022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E8A08-9F75-8D4B-B832-6011FF505B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327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16855-42AC-C44E-A8F1-C41E86DAC30B}" type="datetimeFigureOut">
              <a:rPr lang="fr-FR" smtClean="0"/>
              <a:t>23/03/2022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E8A08-9F75-8D4B-B832-6011FF505B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2139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16855-42AC-C44E-A8F1-C41E86DAC30B}" type="datetimeFigureOut">
              <a:rPr lang="fr-FR" smtClean="0"/>
              <a:t>23/03/2022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E8A08-9F75-8D4B-B832-6011FF505B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5773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16855-42AC-C44E-A8F1-C41E86DAC30B}" type="datetimeFigureOut">
              <a:rPr lang="fr-FR" smtClean="0"/>
              <a:t>23/03/2022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E8A08-9F75-8D4B-B832-6011FF505B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3010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16855-42AC-C44E-A8F1-C41E86DAC30B}" type="datetimeFigureOut">
              <a:rPr lang="fr-FR" smtClean="0"/>
              <a:t>23/03/2022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E8A08-9F75-8D4B-B832-6011FF505B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2671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16855-42AC-C44E-A8F1-C41E86DAC30B}" type="datetimeFigureOut">
              <a:rPr lang="fr-FR" smtClean="0"/>
              <a:t>23/03/2022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E8A08-9F75-8D4B-B832-6011FF505B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9392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16855-42AC-C44E-A8F1-C41E86DAC30B}" type="datetimeFigureOut">
              <a:rPr lang="fr-FR" smtClean="0"/>
              <a:t>23/03/2022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E8A08-9F75-8D4B-B832-6011FF505B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7562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16855-42AC-C44E-A8F1-C41E86DAC30B}" type="datetimeFigureOut">
              <a:rPr lang="fr-FR" smtClean="0"/>
              <a:t>23/03/2022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E8A08-9F75-8D4B-B832-6011FF505B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2570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16855-42AC-C44E-A8F1-C41E86DAC30B}" type="datetimeFigureOut">
              <a:rPr lang="fr-FR" smtClean="0"/>
              <a:t>23/03/2022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E8A08-9F75-8D4B-B832-6011FF505B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620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16855-42AC-C44E-A8F1-C41E86DAC30B}" type="datetimeFigureOut">
              <a:rPr lang="fr-FR" smtClean="0"/>
              <a:t>23/03/2022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E8A08-9F75-8D4B-B832-6011FF505B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9013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16855-42AC-C44E-A8F1-C41E86DAC30B}" type="datetimeFigureOut">
              <a:rPr lang="fr-FR" smtClean="0"/>
              <a:t>23/03/2022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E8A08-9F75-8D4B-B832-6011FF505B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4578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cid:EA8A571E-F509-4293-99B0-941FF9BB52A2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16855-42AC-C44E-A8F1-C41E86DAC30B}" type="datetimeFigureOut">
              <a:rPr lang="fr-FR" smtClean="0"/>
              <a:t>23/03/2022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1E8A08-9F75-8D4B-B832-6011FF505BB8}" type="slidenum">
              <a:rPr lang="fr-FR" smtClean="0"/>
              <a:t>‹N°›</a:t>
            </a:fld>
            <a:endParaRPr lang="fr-FR"/>
          </a:p>
        </p:txBody>
      </p:sp>
      <p:pic>
        <p:nvPicPr>
          <p:cNvPr id="7" name="EA8A571E-F509-4293-99B0-941FF9BB52A2" descr="cid:EA8A571E-F509-4293-99B0-941FF9BB52A2">
            <a:extLst>
              <a:ext uri="{FF2B5EF4-FFF2-40B4-BE49-F238E27FC236}">
                <a16:creationId xmlns:a16="http://schemas.microsoft.com/office/drawing/2014/main" id="{07E1AAD0-9BC6-D745-85EC-7FE898BC55D7}"/>
              </a:ext>
            </a:extLst>
          </p:cNvPr>
          <p:cNvPicPr/>
          <p:nvPr userDrawn="1"/>
        </p:nvPicPr>
        <p:blipFill>
          <a:blip r:embed="rId13" r:link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2920" y="543626"/>
            <a:ext cx="5166360" cy="824505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CFA4928B-6F68-0949-BD45-7237E83F3BC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5"/>
          <a:srcRect t="22937" b="11522"/>
          <a:stretch/>
        </p:blipFill>
        <p:spPr>
          <a:xfrm>
            <a:off x="619760" y="6192526"/>
            <a:ext cx="1955800" cy="507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3208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B747B34-ED6F-2548-B84D-1A7807B66E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8279044" cy="4351338"/>
          </a:xfrm>
        </p:spPr>
        <p:txBody>
          <a:bodyPr>
            <a:normAutofit/>
          </a:bodyPr>
          <a:lstStyle/>
          <a:p>
            <a:r>
              <a:rPr lang="fr-FR" b="1" dirty="0">
                <a:solidFill>
                  <a:srgbClr val="1F4882"/>
                </a:solidFill>
              </a:rPr>
              <a:t>A quelle fin un club peut il prétendre à une subvention de district ?</a:t>
            </a:r>
          </a:p>
          <a:p>
            <a:pPr lvl="1">
              <a:spcBef>
                <a:spcPts val="2900"/>
              </a:spcBef>
            </a:pPr>
            <a:r>
              <a:rPr lang="fr-FR" dirty="0"/>
              <a:t>Pour améliorer la qualité des repas servis aux réunions du club</a:t>
            </a:r>
          </a:p>
          <a:p>
            <a:pPr lvl="1">
              <a:spcBef>
                <a:spcPts val="2900"/>
              </a:spcBef>
            </a:pPr>
            <a:r>
              <a:rPr lang="fr-FR" dirty="0"/>
              <a:t>Pour financer les coûts relatifs à une opération de collecte de fonds</a:t>
            </a:r>
          </a:p>
          <a:p>
            <a:pPr lvl="1">
              <a:spcBef>
                <a:spcPts val="2900"/>
              </a:spcBef>
            </a:pPr>
            <a:r>
              <a:rPr lang="fr-FR" dirty="0"/>
              <a:t>Pour soutenir un projet rentrant dans les objectifs prioritaires définis par le district</a:t>
            </a:r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02276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4FFBD7C-F61A-724D-A198-DB54F135A2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>
                <a:solidFill>
                  <a:srgbClr val="1F4882"/>
                </a:solidFill>
              </a:rPr>
              <a:t>A quoi servent les contributions annuelles des clubs à la Fondation Rotary </a:t>
            </a:r>
            <a:r>
              <a:rPr lang="fr-FR" sz="2400" b="1" dirty="0">
                <a:solidFill>
                  <a:srgbClr val="1F4882"/>
                </a:solidFill>
              </a:rPr>
              <a:t>(chèque à la Fondation)</a:t>
            </a:r>
            <a:endParaRPr lang="fr-FR" b="1" dirty="0">
              <a:solidFill>
                <a:srgbClr val="1F4882"/>
              </a:solidFill>
            </a:endParaRPr>
          </a:p>
          <a:p>
            <a:pPr lvl="1">
              <a:spcBef>
                <a:spcPts val="2300"/>
              </a:spcBef>
            </a:pPr>
            <a:r>
              <a:rPr lang="fr-FR" dirty="0"/>
              <a:t>A financer les déplacements des administrateurs de la Fondation</a:t>
            </a:r>
          </a:p>
          <a:p>
            <a:pPr lvl="1">
              <a:spcBef>
                <a:spcPts val="2300"/>
              </a:spcBef>
            </a:pPr>
            <a:r>
              <a:rPr lang="fr-FR" dirty="0"/>
              <a:t>A contribuer au financement des projets humanitaires menés par les clubs du monde entier</a:t>
            </a:r>
          </a:p>
          <a:p>
            <a:pPr lvl="1">
              <a:spcBef>
                <a:spcPts val="2300"/>
              </a:spcBef>
            </a:pPr>
            <a:r>
              <a:rPr lang="fr-FR" dirty="0"/>
              <a:t>A augmenter les réserves financières de la Fondation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158248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E40891A-DCD2-F54A-BCF3-CF8A927C02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b="1" dirty="0">
                <a:solidFill>
                  <a:srgbClr val="1F4882"/>
                </a:solidFill>
              </a:rPr>
              <a:t>Quel est le montant moyen d’une subvention de district ?</a:t>
            </a:r>
          </a:p>
          <a:p>
            <a:pPr lvl="1">
              <a:spcBef>
                <a:spcPts val="2300"/>
              </a:spcBef>
            </a:pPr>
            <a:r>
              <a:rPr lang="fr-FR" dirty="0"/>
              <a:t>20 % du budget du projet</a:t>
            </a:r>
          </a:p>
          <a:p>
            <a:pPr lvl="1">
              <a:spcBef>
                <a:spcPts val="2300"/>
              </a:spcBef>
            </a:pPr>
            <a:r>
              <a:rPr lang="fr-FR" dirty="0"/>
              <a:t>Cela dépend du nombre de demandes de subvention</a:t>
            </a:r>
          </a:p>
          <a:p>
            <a:pPr lvl="1">
              <a:spcBef>
                <a:spcPts val="2300"/>
              </a:spcBef>
            </a:pPr>
            <a:r>
              <a:rPr lang="fr-FR" dirty="0"/>
              <a:t>100 % de la mise du club dans le projet</a:t>
            </a:r>
          </a:p>
          <a:p>
            <a:pPr lvl="1">
              <a:spcBef>
                <a:spcPts val="2300"/>
              </a:spcBef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567707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E40891A-DCD2-F54A-BCF3-CF8A927C02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b="1" dirty="0">
                <a:solidFill>
                  <a:srgbClr val="1F4882"/>
                </a:solidFill>
              </a:rPr>
              <a:t>A combien s’élève la contribution financière d’un club parrainant un étudiant boursier ?</a:t>
            </a:r>
          </a:p>
          <a:p>
            <a:pPr lvl="1">
              <a:spcBef>
                <a:spcPts val="2300"/>
              </a:spcBef>
            </a:pPr>
            <a:r>
              <a:rPr lang="fr-FR" dirty="0"/>
              <a:t>0 EUR</a:t>
            </a:r>
          </a:p>
          <a:p>
            <a:pPr lvl="1">
              <a:spcBef>
                <a:spcPts val="2300"/>
              </a:spcBef>
            </a:pPr>
            <a:r>
              <a:rPr lang="fr-FR" dirty="0"/>
              <a:t>50 % du montant de la bourse</a:t>
            </a:r>
          </a:p>
          <a:p>
            <a:pPr lvl="1">
              <a:spcBef>
                <a:spcPts val="2300"/>
              </a:spcBef>
            </a:pPr>
            <a:r>
              <a:rPr lang="fr-FR" dirty="0"/>
              <a:t>75 % du montant de la bourse</a:t>
            </a:r>
          </a:p>
        </p:txBody>
      </p:sp>
    </p:spTree>
    <p:extLst>
      <p:ext uri="{BB962C8B-B14F-4D97-AF65-F5344CB8AC3E}">
        <p14:creationId xmlns:p14="http://schemas.microsoft.com/office/powerpoint/2010/main" val="33819067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D69B4EC-9434-9A43-B189-70DEA2FDC7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b="1" dirty="0">
                <a:solidFill>
                  <a:srgbClr val="1F4882"/>
                </a:solidFill>
              </a:rPr>
              <a:t>Les dons individuels à la Fondation Rotary sont-ils fiscalement déductibles en Belgique ?</a:t>
            </a:r>
          </a:p>
          <a:p>
            <a:pPr lvl="1">
              <a:spcBef>
                <a:spcPts val="2300"/>
              </a:spcBef>
            </a:pPr>
            <a:r>
              <a:rPr lang="fr-FR" dirty="0"/>
              <a:t>Oui</a:t>
            </a:r>
          </a:p>
          <a:p>
            <a:pPr lvl="1">
              <a:spcBef>
                <a:spcPts val="2300"/>
              </a:spcBef>
            </a:pPr>
            <a:r>
              <a:rPr lang="fr-FR" dirty="0"/>
              <a:t>Non</a:t>
            </a:r>
          </a:p>
          <a:p>
            <a:pPr lvl="1">
              <a:spcBef>
                <a:spcPts val="2300"/>
              </a:spcBef>
            </a:pPr>
            <a:r>
              <a:rPr lang="fr-FR" dirty="0"/>
              <a:t>Cela dépend</a:t>
            </a:r>
          </a:p>
          <a:p>
            <a:pPr lvl="1"/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807381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D69B4EC-9434-9A43-B189-70DEA2FDC7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b="1" dirty="0">
                <a:solidFill>
                  <a:srgbClr val="1F4882"/>
                </a:solidFill>
              </a:rPr>
              <a:t>Qu’est ce que la Paul Harris Society ?</a:t>
            </a:r>
          </a:p>
          <a:p>
            <a:pPr lvl="1">
              <a:spcBef>
                <a:spcPts val="2300"/>
              </a:spcBef>
            </a:pPr>
            <a:r>
              <a:rPr lang="fr-FR" dirty="0"/>
              <a:t>Une société secrète affiliée au Rotary International</a:t>
            </a:r>
          </a:p>
          <a:p>
            <a:pPr lvl="1">
              <a:spcBef>
                <a:spcPts val="2300"/>
              </a:spcBef>
            </a:pPr>
            <a:r>
              <a:rPr lang="fr-FR" dirty="0"/>
              <a:t>Un cercle regroupant des rotariens qui s’engagent à faire un don annuel de 1.000 USD à la Fondation Rotary</a:t>
            </a:r>
          </a:p>
          <a:p>
            <a:pPr lvl="1">
              <a:spcBef>
                <a:spcPts val="2300"/>
              </a:spcBef>
            </a:pPr>
            <a:r>
              <a:rPr lang="fr-FR" dirty="0"/>
              <a:t>L’entreprise qui fabrique les Paul Harris </a:t>
            </a:r>
            <a:r>
              <a:rPr lang="fr-FR" dirty="0" err="1"/>
              <a:t>Fellows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8433374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179</TotalTime>
  <Words>220</Words>
  <Application>Microsoft Macintosh PowerPoint</Application>
  <PresentationFormat>Affichage à l'écran (4:3)</PresentationFormat>
  <Paragraphs>24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Frédéric LOVERIUS</dc:creator>
  <cp:lastModifiedBy>Frédéric LOVERIUS</cp:lastModifiedBy>
  <cp:revision>2</cp:revision>
  <dcterms:created xsi:type="dcterms:W3CDTF">2022-03-23T18:25:04Z</dcterms:created>
  <dcterms:modified xsi:type="dcterms:W3CDTF">2022-03-23T21:24:35Z</dcterms:modified>
</cp:coreProperties>
</file>