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  <p:sldMasterId id="2147484372" r:id="rId4"/>
  </p:sldMasterIdLst>
  <p:notesMasterIdLst>
    <p:notesMasterId r:id="rId20"/>
  </p:notesMasterIdLst>
  <p:handoutMasterIdLst>
    <p:handoutMasterId r:id="rId21"/>
  </p:handoutMasterIdLst>
  <p:sldIdLst>
    <p:sldId id="417" r:id="rId5"/>
    <p:sldId id="499" r:id="rId6"/>
    <p:sldId id="501" r:id="rId7"/>
    <p:sldId id="502" r:id="rId8"/>
    <p:sldId id="503" r:id="rId9"/>
    <p:sldId id="504" r:id="rId10"/>
    <p:sldId id="506" r:id="rId11"/>
    <p:sldId id="505" r:id="rId12"/>
    <p:sldId id="500" r:id="rId13"/>
    <p:sldId id="507" r:id="rId14"/>
    <p:sldId id="508" r:id="rId15"/>
    <p:sldId id="509" r:id="rId16"/>
    <p:sldId id="510" r:id="rId17"/>
    <p:sldId id="511" r:id="rId18"/>
    <p:sldId id="512" r:id="rId19"/>
  </p:sldIdLst>
  <p:sldSz cx="9144000" cy="6858000" type="screen4x3"/>
  <p:notesSz cx="6881813" cy="96615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43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5DAA"/>
    <a:srgbClr val="FF7600"/>
    <a:srgbClr val="58585A"/>
    <a:srgbClr val="D91B5C"/>
    <a:srgbClr val="872175"/>
    <a:srgbClr val="009999"/>
    <a:srgbClr val="00AEEF"/>
    <a:srgbClr val="01B4E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34" autoAdjust="0"/>
    <p:restoredTop sz="95423" autoAdjust="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3043"/>
        <p:guide pos="216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900" y="0"/>
            <a:ext cx="29829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7338"/>
            <a:ext cx="29829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900" y="9177338"/>
            <a:ext cx="29829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74C9185B-EBCF-47C1-8C68-97688EBDADFA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283734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900" y="0"/>
            <a:ext cx="2982913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5525" y="723900"/>
            <a:ext cx="4830763" cy="3622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589463"/>
            <a:ext cx="5046663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7338"/>
            <a:ext cx="29829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900" y="9177338"/>
            <a:ext cx="29829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FC567462-9786-4354-99C7-A2B838F42464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134833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1194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2162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893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279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3857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359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2511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989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083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3019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2632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361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439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1F5165-ACB7-4655-BC03-FB95E1940416}" type="slidenum">
              <a:rPr lang="en-US" altLang="nl-B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nl-B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583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781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3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53492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3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217899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3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719640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3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113053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05864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936974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525378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595309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4581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1377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2635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473100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535536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866437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1BB2914-86C7-DF42-A304-9A6A7E31B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1ED64BA6-4A56-0144-8E18-330AF61B9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DED7B73F-CB45-E842-B0CF-FC70C532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23930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33244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81624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87336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26018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09674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64579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2702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4022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88962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246C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34551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09024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4884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8203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5017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3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76462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3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6400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0" y="6165851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77" r:id="rId7"/>
    <p:sldLayoutId id="2147484378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600" y="6477001"/>
            <a:ext cx="1600200" cy="138499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D89FE19B-765A-405B-8779-560C50FF5A67}" type="slidenum"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‹N°›</a:t>
            </a:fld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1"/>
            <a:ext cx="895350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  <p:sldLayoutId id="2147484356" r:id="rId12"/>
    <p:sldLayoutId id="2147484357" r:id="rId13"/>
    <p:sldLayoutId id="2147484364" r:id="rId14"/>
    <p:sldLayoutId id="2147484376" r:id="rId1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1"/>
            <a:ext cx="1524000" cy="138499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EA6D5537-3A78-4138-972E-C8749F323EF2}" type="slidenum"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‹N°›</a:t>
            </a:fld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1"/>
            <a:ext cx="895350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1008939B-D60D-8B42-B8C1-4CC926CB5C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94" y="6109570"/>
            <a:ext cx="748430" cy="7484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C752349-DCDE-7649-9C8E-89B68C0DD0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7" y="6211257"/>
            <a:ext cx="727299" cy="545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659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32" indent="-28574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2971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160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349" indent="-228594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ZfYkbDvW2w&amp;t=5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desmidts.eric@skynet.b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3">
            <a:extLst>
              <a:ext uri="{FF2B5EF4-FFF2-40B4-BE49-F238E27FC236}">
                <a16:creationId xmlns="" xmlns:a16="http://schemas.microsoft.com/office/drawing/2014/main" id="{597BB3C4-A25A-4E4F-BE28-87198605984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2057400"/>
            <a:ext cx="6858000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BE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fr-BE" sz="2400" b="1" dirty="0" err="1" smtClean="0">
                <a:solidFill>
                  <a:srgbClr val="0070C0"/>
                </a:solidFill>
              </a:rPr>
              <a:t>Polaris</a:t>
            </a:r>
            <a:r>
              <a:rPr lang="fr-BE" sz="2400" b="1" dirty="0" smtClean="0">
                <a:solidFill>
                  <a:srgbClr val="0070C0"/>
                </a:solidFill>
              </a:rPr>
              <a:t> </a:t>
            </a:r>
            <a:r>
              <a:rPr lang="fr-BE" sz="2400" b="1" dirty="0">
                <a:solidFill>
                  <a:srgbClr val="0070C0"/>
                </a:solidFill>
              </a:rPr>
              <a:t>: Procédure de connexion. </a:t>
            </a:r>
          </a:p>
          <a:p>
            <a:pPr marL="0" indent="0" algn="ctr">
              <a:buNone/>
            </a:pPr>
            <a:endParaRPr lang="fr-BE" sz="24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BE" sz="2400" b="1" dirty="0" smtClean="0">
                <a:solidFill>
                  <a:srgbClr val="0070C0"/>
                </a:solidFill>
              </a:rPr>
              <a:t>https://rotary2160.org/fr</a:t>
            </a:r>
            <a:r>
              <a:rPr lang="fr-BE" sz="2400" b="1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9749799-F241-284B-8A87-39B7B6C73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2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62D5AA61-6325-AB49-8461-FB70457FCCD3}"/>
              </a:ext>
            </a:extLst>
          </p:cNvPr>
          <p:cNvSpPr txBox="1"/>
          <p:nvPr/>
        </p:nvSpPr>
        <p:spPr>
          <a:xfrm>
            <a:off x="3657600" y="6480000"/>
            <a:ext cx="2324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Eric Desmidts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755" y="6031756"/>
            <a:ext cx="826245" cy="826245"/>
          </a:xfrm>
          <a:prstGeom prst="rect">
            <a:avLst/>
          </a:prstGeom>
        </p:spPr>
      </p:pic>
      <p:pic>
        <p:nvPicPr>
          <p:cNvPr id="7" name="Image 6" descr="Template Auvelai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0"/>
            <a:ext cx="3657600" cy="11262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042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>
                <a:latin typeface="Georgia" panose="02040502050405020303" pitchFamily="18" charset="0"/>
              </a:rPr>
              <a:t>Polaris…</a:t>
            </a: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337456" y="1368000"/>
            <a:ext cx="85017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FF0000"/>
                </a:solidFill>
                <a:latin typeface="Calibri"/>
              </a:rPr>
              <a:t>Pour vous inscrire aux réunions du club, </a:t>
            </a:r>
          </a:p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FF0000"/>
                </a:solidFill>
                <a:latin typeface="Calibri"/>
              </a:rPr>
              <a:t>cliquez sur “La vie du Club”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C9A7B229-FDA7-4943-A4CF-DC4457C68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209800"/>
            <a:ext cx="7238999" cy="3722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137391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>
                <a:latin typeface="Georgia" panose="02040502050405020303" pitchFamily="18" charset="0"/>
              </a:rPr>
              <a:t>Polaris…</a:t>
            </a: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337456" y="1368000"/>
            <a:ext cx="8501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FF0000"/>
                </a:solidFill>
                <a:latin typeface="Calibri"/>
              </a:rPr>
              <a:t>Pour vous inscrire aux réunions du club, cliquez sur calendrier…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AB36976-9E8D-B144-8A6C-966714796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103239"/>
            <a:ext cx="7543800" cy="3916561"/>
          </a:xfrm>
          <a:prstGeom prst="rect">
            <a:avLst/>
          </a:prstGeom>
        </p:spPr>
      </p:pic>
      <p:sp>
        <p:nvSpPr>
          <p:cNvPr id="10" name="Flèche vers le bas 9">
            <a:extLst>
              <a:ext uri="{FF2B5EF4-FFF2-40B4-BE49-F238E27FC236}">
                <a16:creationId xmlns="" xmlns:a16="http://schemas.microsoft.com/office/drawing/2014/main" id="{E4178778-5028-0D4E-BFF3-892F914C401C}"/>
              </a:ext>
            </a:extLst>
          </p:cNvPr>
          <p:cNvSpPr/>
          <p:nvPr/>
        </p:nvSpPr>
        <p:spPr>
          <a:xfrm rot="18713862">
            <a:off x="300289" y="2489759"/>
            <a:ext cx="304800" cy="53340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6260035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>
                <a:latin typeface="Georgia" panose="02040502050405020303" pitchFamily="18" charset="0"/>
              </a:rPr>
              <a:t>Polaris…</a:t>
            </a: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337456" y="1368000"/>
            <a:ext cx="85017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sz="1800" dirty="0">
                <a:solidFill>
                  <a:srgbClr val="FF0000"/>
                </a:solidFill>
                <a:latin typeface="Calibri"/>
              </a:rPr>
              <a:t>Vous pouvez alors pour chaque réunion encodée, </a:t>
            </a:r>
            <a:r>
              <a:rPr lang="nl-BE" altLang="nl-BE" sz="1800" dirty="0" smtClean="0">
                <a:solidFill>
                  <a:srgbClr val="FF0000"/>
                </a:solidFill>
                <a:latin typeface="Calibri"/>
              </a:rPr>
              <a:t>pointer </a:t>
            </a:r>
            <a:r>
              <a:rPr lang="nl-BE" altLang="nl-BE" sz="1800" dirty="0">
                <a:solidFill>
                  <a:srgbClr val="FF0000"/>
                </a:solidFill>
                <a:latin typeface="Calibri"/>
              </a:rPr>
              <a:t>votre participation. </a:t>
            </a:r>
          </a:p>
          <a:p>
            <a:pPr algn="ctr" defTabSz="914377" eaLnBrk="1" hangingPunct="1">
              <a:defRPr/>
            </a:pPr>
            <a:r>
              <a:rPr lang="nl-BE" altLang="nl-BE" sz="1800" dirty="0">
                <a:solidFill>
                  <a:srgbClr val="FF0000"/>
                </a:solidFill>
                <a:latin typeface="Calibri"/>
              </a:rPr>
              <a:t>Celle-ci est modifiable à tout moment si votre planning change. </a:t>
            </a:r>
          </a:p>
          <a:p>
            <a:pPr algn="ctr" defTabSz="914377" eaLnBrk="1" hangingPunct="1">
              <a:defRPr/>
            </a:pPr>
            <a:r>
              <a:rPr lang="nl-BE" altLang="nl-BE" sz="1800" dirty="0">
                <a:solidFill>
                  <a:srgbClr val="FF0000"/>
                </a:solidFill>
                <a:latin typeface="Calibri"/>
              </a:rPr>
              <a:t>Aucune sauvegarde n’est à faire (le système le fait pour vous) .</a:t>
            </a:r>
          </a:p>
          <a:p>
            <a:pPr algn="ctr" defTabSz="914377" eaLnBrk="1" hangingPunct="1">
              <a:defRPr/>
            </a:pPr>
            <a:endParaRPr lang="nl-BE" altLang="nl-BE" sz="18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62C1E2CB-9118-964C-81E1-4F5F3CCDF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78" y="2286000"/>
            <a:ext cx="7171822" cy="3945450"/>
          </a:xfrm>
          <a:prstGeom prst="rect">
            <a:avLst/>
          </a:prstGeom>
        </p:spPr>
      </p:pic>
      <p:sp>
        <p:nvSpPr>
          <p:cNvPr id="10" name="Flèche vers le bas 9">
            <a:extLst>
              <a:ext uri="{FF2B5EF4-FFF2-40B4-BE49-F238E27FC236}">
                <a16:creationId xmlns="" xmlns:a16="http://schemas.microsoft.com/office/drawing/2014/main" id="{E4178778-5028-0D4E-BFF3-892F914C401C}"/>
              </a:ext>
            </a:extLst>
          </p:cNvPr>
          <p:cNvSpPr/>
          <p:nvPr/>
        </p:nvSpPr>
        <p:spPr>
          <a:xfrm rot="18713862">
            <a:off x="614111" y="4623359"/>
            <a:ext cx="304800" cy="53340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>
            <a:extLst>
              <a:ext uri="{FF2B5EF4-FFF2-40B4-BE49-F238E27FC236}">
                <a16:creationId xmlns="" xmlns:a16="http://schemas.microsoft.com/office/drawing/2014/main" id="{BA8ED353-C5B4-3542-9DD0-0334BB7F132E}"/>
              </a:ext>
            </a:extLst>
          </p:cNvPr>
          <p:cNvSpPr/>
          <p:nvPr/>
        </p:nvSpPr>
        <p:spPr>
          <a:xfrm rot="1846944">
            <a:off x="5523779" y="4607778"/>
            <a:ext cx="304800" cy="53340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603650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>
                <a:latin typeface="Georgia" panose="02040502050405020303" pitchFamily="18" charset="0"/>
              </a:rPr>
              <a:t>Polaris, </a:t>
            </a:r>
            <a:r>
              <a:rPr lang="en-US" altLang="nl-BE" sz="3600" b="1" dirty="0" err="1">
                <a:latin typeface="Georgia" panose="02040502050405020303" pitchFamily="18" charset="0"/>
              </a:rPr>
              <a:t>Oui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mais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aussi</a:t>
            </a:r>
            <a:r>
              <a:rPr lang="en-US" altLang="nl-BE" sz="3600" b="1" dirty="0">
                <a:latin typeface="Georgia" panose="02040502050405020303" pitchFamily="18" charset="0"/>
              </a:rPr>
              <a:t>…..</a:t>
            </a: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337456" y="1368000"/>
            <a:ext cx="85017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sz="1800" dirty="0">
                <a:solidFill>
                  <a:srgbClr val="FF0000"/>
                </a:solidFill>
                <a:latin typeface="Calibri"/>
              </a:rPr>
              <a:t>Polaris est bien plus qu’un calendrier des réunions de notre club,………</a:t>
            </a:r>
          </a:p>
          <a:p>
            <a:pPr algn="ctr" defTabSz="914377" eaLnBrk="1" hangingPunct="1">
              <a:defRPr/>
            </a:pPr>
            <a:endParaRPr lang="nl-BE" altLang="nl-BE" sz="18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E45CD4C3-ADC0-F247-8A1D-95A73D9E7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133" y="1676400"/>
            <a:ext cx="6887667" cy="44615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518046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>
                <a:latin typeface="Georgia" panose="02040502050405020303" pitchFamily="18" charset="0"/>
              </a:rPr>
              <a:t>Polaris sur smartphone</a:t>
            </a: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337456" y="2838271"/>
            <a:ext cx="85017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005DAA"/>
                </a:solidFill>
                <a:latin typeface="Calibri"/>
              </a:rPr>
              <a:t>Polaris est disponible sur smartphone, explication via ce lien :</a:t>
            </a:r>
          </a:p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FF0000"/>
                </a:solidFill>
                <a:latin typeface="Calibri"/>
                <a:hlinkClick r:id="rId3"/>
              </a:rPr>
              <a:t>https://www.youtube.com/watch?v=wZfYkbDvW2w&amp;t=5s</a:t>
            </a:r>
            <a:endParaRPr lang="nl-BE" altLang="nl-BE" dirty="0">
              <a:solidFill>
                <a:srgbClr val="FF0000"/>
              </a:solidFill>
              <a:latin typeface="Calibri"/>
            </a:endParaRPr>
          </a:p>
          <a:p>
            <a:pPr algn="ctr" defTabSz="914377" eaLnBrk="1" hangingPunct="1">
              <a:defRPr/>
            </a:pPr>
            <a:endParaRPr lang="nl-BE" altLang="nl-BE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</p:spTree>
    <p:extLst>
      <p:ext uri="{BB962C8B-B14F-4D97-AF65-F5344CB8AC3E}">
        <p14:creationId xmlns="" xmlns:p14="http://schemas.microsoft.com/office/powerpoint/2010/main" val="739918041"/>
      </p:ext>
    </p:extLst>
  </p:cSld>
  <p:clrMapOvr>
    <a:masterClrMapping/>
  </p:clrMapOvr>
  <p:transition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>
                <a:latin typeface="Georgia" panose="02040502050405020303" pitchFamily="18" charset="0"/>
              </a:rPr>
              <a:t>Polaris, help 🤗</a:t>
            </a: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337456" y="2838271"/>
            <a:ext cx="85017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FF0000"/>
                </a:solidFill>
                <a:latin typeface="Calibri"/>
              </a:rPr>
              <a:t>En cas de problème, n’hésitez pas à me contacter :</a:t>
            </a:r>
          </a:p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FF0000"/>
                </a:solidFill>
                <a:latin typeface="Calibri"/>
                <a:hlinkClick r:id="rId3"/>
              </a:rPr>
              <a:t>desmidts.eric@skynet.be</a:t>
            </a:r>
            <a:endParaRPr lang="nl-BE" altLang="nl-BE" dirty="0">
              <a:solidFill>
                <a:srgbClr val="FF0000"/>
              </a:solidFill>
              <a:latin typeface="Calibri"/>
            </a:endParaRPr>
          </a:p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FF0000"/>
                </a:solidFill>
                <a:latin typeface="Calibri"/>
              </a:rPr>
              <a:t>0477/902037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</p:spTree>
    <p:extLst>
      <p:ext uri="{BB962C8B-B14F-4D97-AF65-F5344CB8AC3E}">
        <p14:creationId xmlns="" xmlns:p14="http://schemas.microsoft.com/office/powerpoint/2010/main" val="173417679"/>
      </p:ext>
    </p:extLst>
  </p:cSld>
  <p:clrMapOvr>
    <a:masterClrMapping/>
  </p:clrMapOvr>
  <p:transition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99568"/>
            <a:ext cx="6172200" cy="3791632"/>
          </a:xfrm>
          <a:prstGeom prst="rect">
            <a:avLst/>
          </a:prstGeom>
        </p:spPr>
      </p:pic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altLang="nl-BE" sz="3600" b="1" dirty="0" smtClean="0">
                <a:latin typeface="Georgia" panose="02040502050405020303" pitchFamily="18" charset="0"/>
              </a:rPr>
              <a:t>Première connexion à  </a:t>
            </a:r>
            <a:r>
              <a:rPr lang="fr-FR" altLang="nl-BE" sz="3600" b="1" dirty="0" err="1" smtClean="0">
                <a:latin typeface="Georgia" panose="02040502050405020303" pitchFamily="18" charset="0"/>
              </a:rPr>
              <a:t>Polaris</a:t>
            </a:r>
            <a:r>
              <a:rPr lang="fr-FR" altLang="nl-BE" sz="3600" b="1" dirty="0" smtClean="0">
                <a:latin typeface="Georgia" panose="02040502050405020303" pitchFamily="18" charset="0"/>
              </a:rPr>
              <a:t>.</a:t>
            </a:r>
            <a:endParaRPr lang="fr-FR" altLang="nl-BE" sz="3600" b="1" dirty="0">
              <a:latin typeface="Georgia" panose="02040502050405020303" pitchFamily="18" charset="0"/>
            </a:endParaRP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2667000" y="1368000"/>
            <a:ext cx="3276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005DAA"/>
                </a:solidFill>
                <a:latin typeface="Calibri"/>
              </a:rPr>
              <a:t>Cliquez sur </a:t>
            </a:r>
            <a:r>
              <a:rPr lang="nl-BE" altLang="nl-BE" dirty="0">
                <a:solidFill>
                  <a:srgbClr val="FF0000"/>
                </a:solidFill>
                <a:latin typeface="Calibri"/>
              </a:rPr>
              <a:t>“Connexion”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  <p:sp>
        <p:nvSpPr>
          <p:cNvPr id="5" name="Flèche vers le bas 4">
            <a:extLst>
              <a:ext uri="{FF2B5EF4-FFF2-40B4-BE49-F238E27FC236}">
                <a16:creationId xmlns="" xmlns:a16="http://schemas.microsoft.com/office/drawing/2014/main" id="{3E59672D-5EDC-B247-8B6A-888165AA914D}"/>
              </a:ext>
            </a:extLst>
          </p:cNvPr>
          <p:cNvSpPr/>
          <p:nvPr/>
        </p:nvSpPr>
        <p:spPr>
          <a:xfrm>
            <a:off x="6019800" y="1587946"/>
            <a:ext cx="304800" cy="53340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943705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>
                <a:latin typeface="Georgia" panose="02040502050405020303" pitchFamily="18" charset="0"/>
              </a:rPr>
              <a:t>Première </a:t>
            </a:r>
            <a:r>
              <a:rPr lang="fr-FR" altLang="nl-BE" sz="3600" b="1" dirty="0">
                <a:latin typeface="Georgia" panose="02040502050405020303" pitchFamily="18" charset="0"/>
              </a:rPr>
              <a:t>connexion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à</a:t>
            </a:r>
            <a:r>
              <a:rPr lang="en-US" altLang="nl-BE" sz="3600" b="1" dirty="0">
                <a:latin typeface="Georgia" panose="02040502050405020303" pitchFamily="18" charset="0"/>
              </a:rPr>
              <a:t>  Polaris.</a:t>
            </a: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914400" y="1368000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005DAA"/>
                </a:solidFill>
                <a:latin typeface="Calibri"/>
              </a:rPr>
              <a:t>Cliquez sur </a:t>
            </a:r>
            <a:r>
              <a:rPr lang="nl-BE" altLang="nl-BE" dirty="0">
                <a:solidFill>
                  <a:srgbClr val="FF0000"/>
                </a:solidFill>
                <a:latin typeface="Calibri"/>
              </a:rPr>
              <a:t>“J’ai oublié mon mot de passe”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E45BA495-0F4D-FE41-8859-27ADA33A1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16" y="2718692"/>
            <a:ext cx="6898784" cy="3224908"/>
          </a:xfrm>
          <a:prstGeom prst="rect">
            <a:avLst/>
          </a:prstGeom>
        </p:spPr>
      </p:pic>
      <p:sp>
        <p:nvSpPr>
          <p:cNvPr id="5" name="Flèche vers le bas 4">
            <a:extLst>
              <a:ext uri="{FF2B5EF4-FFF2-40B4-BE49-F238E27FC236}">
                <a16:creationId xmlns="" xmlns:a16="http://schemas.microsoft.com/office/drawing/2014/main" id="{3E59672D-5EDC-B247-8B6A-888165AA914D}"/>
              </a:ext>
            </a:extLst>
          </p:cNvPr>
          <p:cNvSpPr/>
          <p:nvPr/>
        </p:nvSpPr>
        <p:spPr>
          <a:xfrm rot="10800000">
            <a:off x="3047999" y="5486400"/>
            <a:ext cx="304800" cy="5334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Multiplication 5">
            <a:extLst>
              <a:ext uri="{FF2B5EF4-FFF2-40B4-BE49-F238E27FC236}">
                <a16:creationId xmlns="" xmlns:a16="http://schemas.microsoft.com/office/drawing/2014/main" id="{C0D033B6-6485-DC48-AA0D-35E41EC32192}"/>
              </a:ext>
            </a:extLst>
          </p:cNvPr>
          <p:cNvSpPr/>
          <p:nvPr/>
        </p:nvSpPr>
        <p:spPr>
          <a:xfrm>
            <a:off x="2438400" y="3886200"/>
            <a:ext cx="1295400" cy="1219200"/>
          </a:xfrm>
          <a:prstGeom prst="mathMultiply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7551678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>
                <a:latin typeface="Georgia" panose="02040502050405020303" pitchFamily="18" charset="0"/>
              </a:rPr>
              <a:t>Première </a:t>
            </a:r>
            <a:r>
              <a:rPr lang="fr-FR" altLang="nl-BE" sz="3600" b="1" dirty="0">
                <a:latin typeface="Georgia" panose="02040502050405020303" pitchFamily="18" charset="0"/>
              </a:rPr>
              <a:t>connexion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à</a:t>
            </a:r>
            <a:r>
              <a:rPr lang="en-US" altLang="nl-BE" sz="3600" b="1" dirty="0">
                <a:latin typeface="Georgia" panose="02040502050405020303" pitchFamily="18" charset="0"/>
              </a:rPr>
              <a:t>  Polaris.</a:t>
            </a: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914400" y="1368000"/>
            <a:ext cx="739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FF0000"/>
                </a:solidFill>
                <a:latin typeface="Calibri"/>
              </a:rPr>
              <a:t>Saisissez votre adresse mail connue par Polaris &amp; cliquez pour une demande d’envoi de mail de réinitialisation.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="" xmlns:a16="http://schemas.microsoft.com/office/drawing/2014/main" id="{2C841013-BCD7-304F-B9B2-07896A9B2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719895"/>
            <a:ext cx="7924800" cy="3071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2596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>
                <a:latin typeface="Georgia" panose="02040502050405020303" pitchFamily="18" charset="0"/>
              </a:rPr>
              <a:t>Première </a:t>
            </a:r>
            <a:r>
              <a:rPr lang="fr-FR" altLang="nl-BE" sz="3600" b="1" dirty="0">
                <a:latin typeface="Georgia" panose="02040502050405020303" pitchFamily="18" charset="0"/>
              </a:rPr>
              <a:t>connexion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à</a:t>
            </a:r>
            <a:r>
              <a:rPr lang="en-US" altLang="nl-BE" sz="3600" b="1" dirty="0">
                <a:latin typeface="Georgia" panose="02040502050405020303" pitchFamily="18" charset="0"/>
              </a:rPr>
              <a:t>  Polaris.</a:t>
            </a: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914400" y="1368000"/>
            <a:ext cx="739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FF0000"/>
                </a:solidFill>
                <a:latin typeface="Calibri"/>
              </a:rPr>
              <a:t>Allez dans votre boîte mail et cliquez sur le lien envoyé par Polaris.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="" xmlns:a16="http://schemas.microsoft.com/office/drawing/2014/main" id="{B231BFC8-CA6F-C243-BE02-4144119DA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888689"/>
            <a:ext cx="8153400" cy="25977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618041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>
                <a:latin typeface="Georgia" panose="02040502050405020303" pitchFamily="18" charset="0"/>
              </a:rPr>
              <a:t>Première </a:t>
            </a:r>
            <a:r>
              <a:rPr lang="fr-FR" altLang="nl-BE" sz="3600" b="1" dirty="0">
                <a:latin typeface="Georgia" panose="02040502050405020303" pitchFamily="18" charset="0"/>
              </a:rPr>
              <a:t>connexion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à</a:t>
            </a:r>
            <a:r>
              <a:rPr lang="en-US" altLang="nl-BE" sz="3600" b="1" dirty="0">
                <a:latin typeface="Georgia" panose="02040502050405020303" pitchFamily="18" charset="0"/>
              </a:rPr>
              <a:t>  Polaris.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C5DDACC5-8586-954D-90FD-34086B4EC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374525"/>
            <a:ext cx="7391400" cy="3873875"/>
          </a:xfrm>
          <a:prstGeom prst="rect">
            <a:avLst/>
          </a:prstGeom>
        </p:spPr>
      </p:pic>
      <p:sp>
        <p:nvSpPr>
          <p:cNvPr id="16" name="Tekstvak 1">
            <a:extLst>
              <a:ext uri="{FF2B5EF4-FFF2-40B4-BE49-F238E27FC236}">
                <a16:creationId xmlns="" xmlns:a16="http://schemas.microsoft.com/office/drawing/2014/main" id="{70739FE8-FA32-FF45-8B2A-DB85C7EC9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68000"/>
            <a:ext cx="8458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sz="1800" u="sng" dirty="0">
                <a:solidFill>
                  <a:srgbClr val="005DAA"/>
                </a:solidFill>
                <a:latin typeface="Calibri"/>
              </a:rPr>
              <a:t>Encodez votre mot de passe 2 fois dans les cases </a:t>
            </a:r>
            <a:r>
              <a:rPr lang="nl-BE" altLang="nl-BE" sz="1800" dirty="0">
                <a:solidFill>
                  <a:srgbClr val="FF0000"/>
                </a:solidFill>
                <a:latin typeface="Calibri"/>
              </a:rPr>
              <a:t>: Celui-ci doit contenir au moins 8 caractéres, dont au moins une majuscule et au moins un chiffre de 0 à 9. et cliquez sur réintialiser le mot de passe. </a:t>
            </a:r>
            <a:r>
              <a:rPr lang="nl-BE" altLang="nl-BE" sz="1800" dirty="0">
                <a:solidFill>
                  <a:srgbClr val="005DAA"/>
                </a:solidFill>
                <a:latin typeface="Calibri"/>
              </a:rPr>
              <a:t>La plateforme revient alors sur la page d’entête.</a:t>
            </a:r>
          </a:p>
        </p:txBody>
      </p:sp>
    </p:spTree>
    <p:extLst>
      <p:ext uri="{BB962C8B-B14F-4D97-AF65-F5344CB8AC3E}">
        <p14:creationId xmlns="" xmlns:p14="http://schemas.microsoft.com/office/powerpoint/2010/main" val="178825924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>
                <a:latin typeface="Georgia" panose="02040502050405020303" pitchFamily="18" charset="0"/>
              </a:rPr>
              <a:t>C</a:t>
            </a:r>
            <a:r>
              <a:rPr lang="fr-FR" altLang="nl-BE" sz="3600" b="1" dirty="0" err="1">
                <a:latin typeface="Georgia" panose="02040502050405020303" pitchFamily="18" charset="0"/>
              </a:rPr>
              <a:t>onnexion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définitive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à</a:t>
            </a:r>
            <a:r>
              <a:rPr lang="en-US" altLang="nl-BE" sz="3600" b="1" dirty="0">
                <a:latin typeface="Georgia" panose="02040502050405020303" pitchFamily="18" charset="0"/>
              </a:rPr>
              <a:t>  Polaris.</a:t>
            </a: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2667000" y="1368000"/>
            <a:ext cx="3276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005DAA"/>
                </a:solidFill>
                <a:latin typeface="Calibri"/>
              </a:rPr>
              <a:t>Cliquez sur </a:t>
            </a:r>
            <a:r>
              <a:rPr lang="nl-BE" altLang="nl-BE" dirty="0">
                <a:solidFill>
                  <a:srgbClr val="FF0000"/>
                </a:solidFill>
                <a:latin typeface="Calibri"/>
              </a:rPr>
              <a:t>“Connexion”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BF7C0329-6613-4C41-A093-AFA914CAA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78" y="2072224"/>
            <a:ext cx="6254193" cy="3718976"/>
          </a:xfrm>
          <a:prstGeom prst="rect">
            <a:avLst/>
          </a:prstGeom>
        </p:spPr>
      </p:pic>
      <p:sp>
        <p:nvSpPr>
          <p:cNvPr id="5" name="Flèche vers le bas 4">
            <a:extLst>
              <a:ext uri="{FF2B5EF4-FFF2-40B4-BE49-F238E27FC236}">
                <a16:creationId xmlns="" xmlns:a16="http://schemas.microsoft.com/office/drawing/2014/main" id="{3E59672D-5EDC-B247-8B6A-888165AA914D}"/>
              </a:ext>
            </a:extLst>
          </p:cNvPr>
          <p:cNvSpPr/>
          <p:nvPr/>
        </p:nvSpPr>
        <p:spPr>
          <a:xfrm>
            <a:off x="6019800" y="1587946"/>
            <a:ext cx="304800" cy="53340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447294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>
                <a:latin typeface="Georgia" panose="02040502050405020303" pitchFamily="18" charset="0"/>
              </a:rPr>
              <a:t>C</a:t>
            </a:r>
            <a:r>
              <a:rPr lang="fr-FR" altLang="nl-BE" sz="3600" b="1" dirty="0" err="1">
                <a:latin typeface="Georgia" panose="02040502050405020303" pitchFamily="18" charset="0"/>
              </a:rPr>
              <a:t>onnexion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définitive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à</a:t>
            </a:r>
            <a:r>
              <a:rPr lang="en-US" altLang="nl-BE" sz="3600" b="1" dirty="0">
                <a:latin typeface="Georgia" panose="02040502050405020303" pitchFamily="18" charset="0"/>
              </a:rPr>
              <a:t>  Polaris.</a:t>
            </a: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914400" y="1368000"/>
            <a:ext cx="739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dirty="0">
                <a:solidFill>
                  <a:srgbClr val="FF0000"/>
                </a:solidFill>
                <a:latin typeface="Calibri"/>
              </a:rPr>
              <a:t>Allez sur votre boîte mail et cliquez sur le lien envoyé par Polaris.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FEF75A0-50EC-494F-8D51-308C40720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8680"/>
            <a:ext cx="9144000" cy="3191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150187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/>
          <p:cNvSpPr>
            <a:spLocks noGrp="1"/>
          </p:cNvSpPr>
          <p:nvPr>
            <p:ph type="title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nl-BE" sz="3600" b="1" dirty="0" err="1">
                <a:latin typeface="Georgia" panose="02040502050405020303" pitchFamily="18" charset="0"/>
              </a:rPr>
              <a:t>Vous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voici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connecté</a:t>
            </a:r>
            <a:r>
              <a:rPr lang="en-US" altLang="nl-BE" sz="3600" b="1" dirty="0">
                <a:latin typeface="Georgia" panose="02040502050405020303" pitchFamily="18" charset="0"/>
              </a:rPr>
              <a:t> </a:t>
            </a:r>
            <a:r>
              <a:rPr lang="en-US" altLang="nl-BE" sz="3600" b="1" dirty="0" err="1">
                <a:latin typeface="Georgia" panose="02040502050405020303" pitchFamily="18" charset="0"/>
              </a:rPr>
              <a:t>à</a:t>
            </a:r>
            <a:r>
              <a:rPr lang="en-US" altLang="nl-BE" sz="3600" b="1" dirty="0">
                <a:latin typeface="Georgia" panose="02040502050405020303" pitchFamily="18" charset="0"/>
              </a:rPr>
              <a:t> Polaris.</a:t>
            </a:r>
          </a:p>
        </p:txBody>
      </p:sp>
      <p:sp>
        <p:nvSpPr>
          <p:cNvPr id="48138" name="Tekstvak 1"/>
          <p:cNvSpPr txBox="1">
            <a:spLocks noChangeArrowheads="1"/>
          </p:cNvSpPr>
          <p:nvPr/>
        </p:nvSpPr>
        <p:spPr bwMode="auto">
          <a:xfrm>
            <a:off x="337456" y="1368000"/>
            <a:ext cx="8501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defTabSz="914377" eaLnBrk="1" hangingPunct="1">
              <a:defRPr/>
            </a:pPr>
            <a:r>
              <a:rPr lang="nl-BE" altLang="nl-BE" sz="2000" dirty="0">
                <a:solidFill>
                  <a:srgbClr val="FF0000"/>
                </a:solidFill>
                <a:latin typeface="Calibri"/>
              </a:rPr>
              <a:t>Cliquez sur les 3 traits, vous développez alors le menu de navigation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0" y="6138000"/>
            <a:ext cx="2016810" cy="7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E18687D-AE9A-6145-A355-8727F4249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55" y="6031756"/>
            <a:ext cx="826245" cy="8262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60000" y="6480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Accès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Polaris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par </a:t>
            </a:r>
            <a:r>
              <a:rPr lang="fr-FR" sz="1000" b="1" i="1" dirty="0" err="1">
                <a:solidFill>
                  <a:schemeClr val="tx2">
                    <a:lumMod val="75000"/>
                  </a:schemeClr>
                </a:solidFill>
              </a:rPr>
              <a:t>Eric</a:t>
            </a:r>
            <a:r>
              <a:rPr lang="fr-FR" sz="1000" b="1" i="1" dirty="0">
                <a:solidFill>
                  <a:schemeClr val="tx2">
                    <a:lumMod val="75000"/>
                  </a:schemeClr>
                </a:solidFill>
              </a:rPr>
              <a:t> Desmidts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56E4BE4-2A6C-7C4B-A742-9F1DCAFAD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047097"/>
            <a:ext cx="7315200" cy="4048903"/>
          </a:xfrm>
          <a:prstGeom prst="rect">
            <a:avLst/>
          </a:prstGeom>
        </p:spPr>
      </p:pic>
      <p:sp>
        <p:nvSpPr>
          <p:cNvPr id="16" name="Flèche vers le bas 15">
            <a:extLst>
              <a:ext uri="{FF2B5EF4-FFF2-40B4-BE49-F238E27FC236}">
                <a16:creationId xmlns="" xmlns:a16="http://schemas.microsoft.com/office/drawing/2014/main" id="{947DD53A-BA66-CD4F-A7B2-363378E37B57}"/>
              </a:ext>
            </a:extLst>
          </p:cNvPr>
          <p:cNvSpPr/>
          <p:nvPr/>
        </p:nvSpPr>
        <p:spPr>
          <a:xfrm rot="18713862">
            <a:off x="461711" y="2158441"/>
            <a:ext cx="304800" cy="53340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9247674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late_NoMo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spcAft>
            <a:spcPts val="1200"/>
          </a:spcAft>
          <a:defRPr sz="2200" b="1" dirty="0">
            <a:solidFill>
              <a:schemeClr val="accent2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</TotalTime>
  <Words>396</Words>
  <Application>Microsoft Office PowerPoint</Application>
  <PresentationFormat>Affichage à l'écran (4:3)</PresentationFormat>
  <Paragraphs>67</Paragraphs>
  <Slides>15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Communications_white</vt:lpstr>
      <vt:lpstr>Custom Design</vt:lpstr>
      <vt:lpstr>2_Custom Design</vt:lpstr>
      <vt:lpstr>Slate_NoMoE</vt:lpstr>
      <vt:lpstr>Diapositive 1</vt:lpstr>
      <vt:lpstr>Première connexion à  Polaris.</vt:lpstr>
      <vt:lpstr>Première connexion à  Polaris.</vt:lpstr>
      <vt:lpstr>Première connexion à  Polaris.</vt:lpstr>
      <vt:lpstr>Première connexion à  Polaris.</vt:lpstr>
      <vt:lpstr>Première connexion à  Polaris.</vt:lpstr>
      <vt:lpstr>Connexion définitive à  Polaris.</vt:lpstr>
      <vt:lpstr>Connexion définitive à  Polaris.</vt:lpstr>
      <vt:lpstr>Vous voici connecté à Polaris.</vt:lpstr>
      <vt:lpstr>Polaris…</vt:lpstr>
      <vt:lpstr>Polaris…</vt:lpstr>
      <vt:lpstr>Polaris…</vt:lpstr>
      <vt:lpstr>Polaris, Oui mais aussi…..</vt:lpstr>
      <vt:lpstr>Polaris sur smartphone</vt:lpstr>
      <vt:lpstr>Polaris, help 🤗</vt:lpstr>
    </vt:vector>
  </TitlesOfParts>
  <Company>Rotary International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User</cp:lastModifiedBy>
  <cp:revision>994</cp:revision>
  <cp:lastPrinted>2022-01-10T14:35:28Z</cp:lastPrinted>
  <dcterms:created xsi:type="dcterms:W3CDTF">2010-04-16T20:11:30Z</dcterms:created>
  <dcterms:modified xsi:type="dcterms:W3CDTF">2022-03-29T07:48:38Z</dcterms:modified>
</cp:coreProperties>
</file>