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0" r:id="rId4"/>
    <p:sldMasterId id="2147483664" r:id="rId5"/>
    <p:sldMasterId id="2147483688" r:id="rId6"/>
  </p:sldMasterIdLst>
  <p:notesMasterIdLst>
    <p:notesMasterId r:id="rId14"/>
  </p:notesMasterIdLst>
  <p:handoutMasterIdLst>
    <p:handoutMasterId r:id="rId15"/>
  </p:handoutMasterIdLst>
  <p:sldIdLst>
    <p:sldId id="361" r:id="rId7"/>
    <p:sldId id="357" r:id="rId8"/>
    <p:sldId id="364" r:id="rId9"/>
    <p:sldId id="338" r:id="rId10"/>
    <p:sldId id="363" r:id="rId11"/>
    <p:sldId id="366" r:id="rId12"/>
    <p:sldId id="367" r:id="rId13"/>
  </p:sldIdLst>
  <p:sldSz cx="9144000" cy="5143500" type="screen16x9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2A633E-0040-4FB9-963E-E58A113BD630}" v="82" dt="2022-02-26T14:23:44.5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>
      <p:cViewPr varScale="1">
        <p:scale>
          <a:sx n="83" d="100"/>
          <a:sy n="83" d="100"/>
        </p:scale>
        <p:origin x="800" y="5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6D4590BD-31E1-E24D-85D4-C3AC994C666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6E636E14-8B1D-A941-85FD-CA407E4A015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BC412397-61D2-1B45-A528-BEA1ECC82F1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773137CB-2F28-8644-BA41-DBF0DD18C25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ea typeface="ヒラギノ角ゴ Pro W3" charset="-128"/>
              </a:defRPr>
            </a:lvl1pPr>
          </a:lstStyle>
          <a:p>
            <a:pPr>
              <a:defRPr/>
            </a:pPr>
            <a:fld id="{4B9395B9-DFDB-0F44-B34C-E1F86CB6E7C8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D2C39CF-2456-2842-815D-78E825F1958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D962B801-B1A9-8746-9E96-CB6DC02547E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F5E66FF6-BF57-0342-AB20-CED0ECD2411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410C2420-7EF6-D840-852D-526BBC13B43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D1A0CF6A-0125-8F4F-8FCA-0C60517610A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4A382BF9-206F-7F44-B5A9-3C3964E2AF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ea typeface="ヒラギノ角ゴ Pro W3" charset="-128"/>
              </a:defRPr>
            </a:lvl1pPr>
          </a:lstStyle>
          <a:p>
            <a:pPr>
              <a:defRPr/>
            </a:pPr>
            <a:fld id="{0DA00D5D-FECD-AE49-BD9E-EE8D306BC98A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MS PGothic" panose="020B0600070205080204" pitchFamily="34" charset="-128"/>
        <a:cs typeface="ヒラギノ角ゴ Pro W3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F729F013-60C9-0742-997C-4580AA8944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panose="020B0300000000000000" pitchFamily="34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3658906-A0F8-9D4C-A3E7-DDC3A343D053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707684B8-BC27-C242-8BEC-8BBC9C8D67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7E2076A-360E-BD44-BD50-31250E287D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ヒラギノ角ゴ Pro W3" panose="020B0300000000000000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F79A6A25-932D-B640-9D6F-668222FBA60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EB40D361-F630-FF4D-9DEE-4B2E90083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cs typeface="ヒラギノ角ゴ Pro W3" panose="020B0300000000000000" pitchFamily="34" charset="-128"/>
            </a:endParaRPr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B629E3EF-D27D-404C-A5E0-045FDF4D97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panose="020B0300000000000000" pitchFamily="34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8A5A072-E972-E34D-81F6-0460A3A91B2D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020668DC-8F58-ED46-8CF9-52BA81F1550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07AA9CC0-3221-D145-80ED-E5A8A2DF7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cs typeface="ヒラギノ角ゴ Pro W3" panose="020B0300000000000000" pitchFamily="34" charset="-128"/>
            </a:endParaRPr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D94D27F6-84B5-9F44-BE7B-89E5EB7732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panose="020B0300000000000000" pitchFamily="34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DC44AF6-0733-3543-9B9E-90BEBBE40B9B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5176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020668DC-8F58-ED46-8CF9-52BA81F1550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07AA9CC0-3221-D145-80ED-E5A8A2DF7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cs typeface="ヒラギノ角ゴ Pro W3" panose="020B0300000000000000" pitchFamily="34" charset="-128"/>
            </a:endParaRPr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D94D27F6-84B5-9F44-BE7B-89E5EB7732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panose="020B0300000000000000" pitchFamily="34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DC44AF6-0733-3543-9B9E-90BEBBE40B9B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6E28AC37-C296-224E-A281-1243ABD8B46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BC0D88CD-32DB-9140-94E9-D29F506AB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  <a:cs typeface="ヒラギノ角ゴ Pro W3" panose="020B0300000000000000" pitchFamily="34" charset="-128"/>
            </a:endParaRPr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5295F07E-B2CF-4042-8E59-F0BD72C5B0C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panose="020B0300000000000000" pitchFamily="34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ECFE1A6-99D2-7B4B-8193-FF0F80A8C62A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6745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6E28AC37-C296-224E-A281-1243ABD8B46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BC0D88CD-32DB-9140-94E9-D29F506AB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  <a:cs typeface="ヒラギノ角ゴ Pro W3" panose="020B0300000000000000" pitchFamily="34" charset="-128"/>
            </a:endParaRPr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5295F07E-B2CF-4042-8E59-F0BD72C5B0C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panose="020B0300000000000000" pitchFamily="34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ECFE1A6-99D2-7B4B-8193-FF0F80A8C62A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40079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6E28AC37-C296-224E-A281-1243ABD8B46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BC0D88CD-32DB-9140-94E9-D29F506AB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  <a:cs typeface="ヒラギノ角ゴ Pro W3" panose="020B0300000000000000" pitchFamily="34" charset="-128"/>
            </a:endParaRPr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5295F07E-B2CF-4042-8E59-F0BD72C5B0C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panose="020B0300000000000000" pitchFamily="34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ヒラギノ角ゴ Pro W3" panose="020B0300000000000000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ECFE1A6-99D2-7B4B-8193-FF0F80A8C62A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4007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2571750"/>
            <a:ext cx="9296400" cy="742950"/>
          </a:xfrm>
          <a:prstGeom prst="rect">
            <a:avLst/>
          </a:prstGeom>
          <a:solidFill>
            <a:srgbClr val="00AEEF"/>
          </a:solidFill>
          <a:effectLst/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3458808"/>
            <a:ext cx="6400800" cy="71314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AEEF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45123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480BE90-5E02-B24C-88F4-32D200FDCB3A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C19AE03-88DD-7648-BCAD-B0147EAE80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6200" y="342900"/>
            <a:ext cx="9296400" cy="400050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42900"/>
            <a:ext cx="8763000" cy="40005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9620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6FE8600-68ED-CE49-B3B5-A47BDBC00EDB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0B8D59-B413-F843-88CD-589F42BF33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6200" y="342900"/>
            <a:ext cx="9296400" cy="400050"/>
          </a:xfrm>
          <a:prstGeom prst="rect">
            <a:avLst/>
          </a:prstGeom>
          <a:solidFill>
            <a:srgbClr val="FF7600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42900"/>
            <a:ext cx="8763000" cy="40005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94711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171450"/>
            <a:ext cx="8763000" cy="40005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200">
                <a:solidFill>
                  <a:schemeClr val="bg1">
                    <a:lumMod val="85000"/>
                  </a:schemeClr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29077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>
                <a:solidFill>
                  <a:srgbClr val="000000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000000"/>
                </a:solidFill>
                <a:latin typeface="Georgia"/>
                <a:cs typeface="Georgi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302385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rgbClr val="000000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4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0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800">
                <a:solidFill>
                  <a:srgbClr val="000000"/>
                </a:solidFill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4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0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800">
                <a:solidFill>
                  <a:srgbClr val="000000"/>
                </a:solidFill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79888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rgbClr val="000000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0000"/>
                </a:solidFill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0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18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6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0000"/>
                </a:solidFill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0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18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6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229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000000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872498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02358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000000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8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4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20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2000">
                <a:solidFill>
                  <a:srgbClr val="000000"/>
                </a:solidFill>
                <a:latin typeface="Georgia"/>
                <a:cs typeface="Georgi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000000"/>
                </a:solidFill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05304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000000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000000"/>
                </a:solidFill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4274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2571750"/>
            <a:ext cx="9296400" cy="742950"/>
          </a:xfrm>
          <a:prstGeom prst="rect">
            <a:avLst/>
          </a:prstGeom>
          <a:solidFill>
            <a:srgbClr val="005DAA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3458808"/>
            <a:ext cx="6400800" cy="71314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5DAA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1287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1923789"/>
      </p:ext>
    </p:extLst>
  </p:cSld>
  <p:clrMapOvr>
    <a:masterClrMapping/>
  </p:clrMapOvr>
  <p:transition spd="slow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8420281"/>
      </p:ext>
    </p:extLst>
  </p:cSld>
  <p:clrMapOvr>
    <a:masterClrMapping/>
  </p:clrMapOvr>
  <p:transition spd="slow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3F8995E-2EA0-5943-9FD8-BD56AF59CB9A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DA96021-0AD8-984B-A169-A7480F68C7AA}"/>
              </a:ext>
            </a:extLst>
          </p:cNvPr>
          <p:cNvSpPr/>
          <p:nvPr/>
        </p:nvSpPr>
        <p:spPr>
          <a:xfrm>
            <a:off x="-152400" y="2000250"/>
            <a:ext cx="9525000" cy="12001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000250"/>
            <a:ext cx="8839200" cy="120015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4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340157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19A8220-1DD0-5240-BA8C-A86261F23C83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4D495BC-A588-C84B-BB6C-B82C34E027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2400" y="2000250"/>
            <a:ext cx="9525000" cy="120015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000250"/>
            <a:ext cx="8839200" cy="120015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4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89309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C788F01-1A53-8B45-AE71-27120CAB76C5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8D0FB3-F9C9-E743-AE73-673E82C7F7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2400" y="2000250"/>
            <a:ext cx="9525000" cy="120015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000250"/>
            <a:ext cx="8839200" cy="120015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4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988641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1876679-BCB0-8042-8DB9-1944DA70F856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0A42B06-4609-0446-9BFC-F0678F36B0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2400" y="2000250"/>
            <a:ext cx="9525000" cy="1200150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000250"/>
            <a:ext cx="8839200" cy="120015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4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499204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FD118FC-22AA-D344-B7E5-3E5B1ACA696D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C3F99A2-56C4-4D43-85B3-404BF94507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2400" y="2000250"/>
            <a:ext cx="9525000" cy="1200150"/>
          </a:xfrm>
          <a:prstGeom prst="rect">
            <a:avLst/>
          </a:prstGeom>
          <a:solidFill>
            <a:srgbClr val="FF7600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000250"/>
            <a:ext cx="8839200" cy="120015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4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010853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6116B3D-6821-BA47-A3C9-7BC951F7710B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000250"/>
            <a:ext cx="8839200" cy="120015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4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77680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2571750"/>
            <a:ext cx="9296400" cy="742950"/>
          </a:xfrm>
          <a:prstGeom prst="rect">
            <a:avLst/>
          </a:prstGeom>
          <a:solidFill>
            <a:schemeClr val="tx2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3458808"/>
            <a:ext cx="6400800" cy="71314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68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2571750"/>
            <a:ext cx="9296400" cy="742950"/>
          </a:xfrm>
          <a:prstGeom prst="rect">
            <a:avLst/>
          </a:prstGeom>
          <a:solidFill>
            <a:schemeClr val="accent3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3458808"/>
            <a:ext cx="6400800" cy="71314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3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06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2571750"/>
            <a:ext cx="9296400" cy="742950"/>
          </a:xfrm>
          <a:prstGeom prst="rect">
            <a:avLst/>
          </a:prstGeom>
          <a:solidFill>
            <a:schemeClr val="accent6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3458808"/>
            <a:ext cx="6400800" cy="71314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6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961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3745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F8646B7-3257-DD40-B292-44EAD2D4AEC0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8EF704-1951-7448-9911-97414461EA2D}"/>
              </a:ext>
            </a:extLst>
          </p:cNvPr>
          <p:cNvSpPr/>
          <p:nvPr/>
        </p:nvSpPr>
        <p:spPr>
          <a:xfrm>
            <a:off x="-76200" y="342900"/>
            <a:ext cx="9296400" cy="4000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42900"/>
            <a:ext cx="8763000" cy="40005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66240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6924C5-458C-7B4C-B107-BB247FA913EA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D7DFC8F-D1A5-4047-98C6-9B2B94B0C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6200" y="342900"/>
            <a:ext cx="9296400" cy="40005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42900"/>
            <a:ext cx="8763000" cy="40005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45004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7A5483E-4118-F94C-A3A0-AB896E795678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7EFE8C-7AC0-4548-835E-D913C9EC1B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6200" y="342900"/>
            <a:ext cx="9296400" cy="40005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42900"/>
            <a:ext cx="8763000" cy="40005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92684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8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24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6E5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>
            <a:extLst>
              <a:ext uri="{FF2B5EF4-FFF2-40B4-BE49-F238E27FC236}">
                <a16:creationId xmlns:a16="http://schemas.microsoft.com/office/drawing/2014/main" id="{AC53AE92-FA25-F14A-8A29-B3965BEF7D1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0955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4">
            <a:extLst>
              <a:ext uri="{FF2B5EF4-FFF2-40B4-BE49-F238E27FC236}">
                <a16:creationId xmlns:a16="http://schemas.microsoft.com/office/drawing/2014/main" id="{CC22F071-8250-5340-9A7B-ED22526B8D3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476750"/>
            <a:ext cx="1216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11" r:id="rId1"/>
    <p:sldLayoutId id="2147484212" r:id="rId2"/>
    <p:sldLayoutId id="2147484213" r:id="rId3"/>
    <p:sldLayoutId id="2147484214" r:id="rId4"/>
    <p:sldLayoutId id="2147484215" r:id="rId5"/>
    <p:sldLayoutId id="2147484216" r:id="rId6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17C48B0-C599-5244-B747-BA180B4E87D5}"/>
              </a:ext>
            </a:extLst>
          </p:cNvPr>
          <p:cNvSpPr txBox="1"/>
          <p:nvPr/>
        </p:nvSpPr>
        <p:spPr>
          <a:xfrm>
            <a:off x="7086600" y="4857750"/>
            <a:ext cx="1600200" cy="13811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defRPr/>
            </a:pPr>
            <a:fld id="{6E248B62-9D21-2046-825F-7F6BB78D77FA}" type="slidenum">
              <a:rPr lang="en-US" altLang="en-US" sz="900" smtClean="0">
                <a:solidFill>
                  <a:srgbClr val="58585A"/>
                </a:solidFill>
                <a:latin typeface="Arial Narrow" panose="020B0606020202030204" pitchFamily="34" charset="0"/>
              </a:rPr>
              <a:pPr algn="r">
                <a:defRPr/>
              </a:pPr>
              <a:t>‹N°›</a:t>
            </a:fld>
            <a:r>
              <a:rPr lang="en-US" altLang="en-US" sz="900">
                <a:solidFill>
                  <a:srgbClr val="58585A"/>
                </a:solidFill>
                <a:latin typeface="Arial Narrow" panose="020B0606020202030204" pitchFamily="34" charset="0"/>
              </a:rPr>
              <a:t>  </a:t>
            </a:r>
          </a:p>
        </p:txBody>
      </p:sp>
      <p:pic>
        <p:nvPicPr>
          <p:cNvPr id="2051" name="Picture 3">
            <a:extLst>
              <a:ext uri="{FF2B5EF4-FFF2-40B4-BE49-F238E27FC236}">
                <a16:creationId xmlns:a16="http://schemas.microsoft.com/office/drawing/2014/main" id="{7AC3084A-A8E9-A34F-9EE2-630A21537581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476750"/>
            <a:ext cx="1216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25" r:id="rId1"/>
    <p:sldLayoutId id="2147484226" r:id="rId2"/>
    <p:sldLayoutId id="2147484227" r:id="rId3"/>
    <p:sldLayoutId id="2147484228" r:id="rId4"/>
    <p:sldLayoutId id="2147484229" r:id="rId5"/>
    <p:sldLayoutId id="2147484217" r:id="rId6"/>
    <p:sldLayoutId id="2147484218" r:id="rId7"/>
    <p:sldLayoutId id="2147484219" r:id="rId8"/>
    <p:sldLayoutId id="2147484220" r:id="rId9"/>
    <p:sldLayoutId id="2147484221" r:id="rId10"/>
    <p:sldLayoutId id="2147484222" r:id="rId11"/>
    <p:sldLayoutId id="2147484223" r:id="rId12"/>
    <p:sldLayoutId id="2147484224" r:id="rId13"/>
    <p:sldLayoutId id="2147484230" r:id="rId14"/>
    <p:sldLayoutId id="2147484231" r:id="rId15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44FA14D-9F91-554B-8247-B1FB2B998D45}"/>
              </a:ext>
            </a:extLst>
          </p:cNvPr>
          <p:cNvSpPr txBox="1"/>
          <p:nvPr/>
        </p:nvSpPr>
        <p:spPr>
          <a:xfrm>
            <a:off x="7086600" y="4857750"/>
            <a:ext cx="1600200" cy="13811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defRPr/>
            </a:pPr>
            <a:fld id="{D042123E-FE8B-4442-8B98-E6F2733EB712}" type="slidenum">
              <a:rPr lang="en-US" altLang="en-US" sz="900" smtClean="0">
                <a:solidFill>
                  <a:srgbClr val="58585A"/>
                </a:solidFill>
                <a:latin typeface="Arial Narrow" panose="020B0606020202030204" pitchFamily="34" charset="0"/>
              </a:rPr>
              <a:pPr algn="r">
                <a:defRPr/>
              </a:pPr>
              <a:t>‹N°›</a:t>
            </a:fld>
            <a:r>
              <a:rPr lang="en-US" altLang="en-US" sz="900">
                <a:solidFill>
                  <a:srgbClr val="58585A"/>
                </a:solidFill>
                <a:latin typeface="Arial Narrow" panose="020B0606020202030204" pitchFamily="34" charset="0"/>
              </a:rPr>
              <a:t>  </a:t>
            </a:r>
          </a:p>
        </p:txBody>
      </p:sp>
      <p:pic>
        <p:nvPicPr>
          <p:cNvPr id="3075" name="Picture 4">
            <a:extLst>
              <a:ext uri="{FF2B5EF4-FFF2-40B4-BE49-F238E27FC236}">
                <a16:creationId xmlns:a16="http://schemas.microsoft.com/office/drawing/2014/main" id="{852DDD23-DDCF-834E-A804-31749CAA1F5A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476750"/>
            <a:ext cx="1216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5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74CB89E-ACDC-EB4D-8B1F-FBCF80DE10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81000" y="2571750"/>
            <a:ext cx="9677400" cy="66833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9459" name="Rectangle 10">
            <a:extLst>
              <a:ext uri="{FF2B5EF4-FFF2-40B4-BE49-F238E27FC236}">
                <a16:creationId xmlns:a16="http://schemas.microsoft.com/office/drawing/2014/main" id="{ABB8C5A8-FBDD-4D4E-BA20-AFC877ED8F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333750"/>
            <a:ext cx="6858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0" dirty="0">
                <a:solidFill>
                  <a:srgbClr val="01B4E7"/>
                </a:solidFill>
                <a:latin typeface="Georgia" panose="02040502050405020303" pitchFamily="18" charset="0"/>
              </a:rPr>
              <a:t>Budget 2022 - 2023</a:t>
            </a:r>
          </a:p>
          <a:p>
            <a:pPr eaLnBrk="1" hangingPunct="1"/>
            <a:r>
              <a:rPr lang="en-US" altLang="en-US" sz="2000" dirty="0">
                <a:solidFill>
                  <a:srgbClr val="01B4E7"/>
                </a:solidFill>
                <a:latin typeface="Georgia" panose="02040502050405020303" pitchFamily="18" charset="0"/>
              </a:rPr>
              <a:t>Werner Weynand - </a:t>
            </a:r>
            <a:r>
              <a:rPr lang="en-US" altLang="en-US" sz="2000" dirty="0" err="1">
                <a:solidFill>
                  <a:srgbClr val="01B4E7"/>
                </a:solidFill>
                <a:latin typeface="Georgia" panose="02040502050405020303" pitchFamily="18" charset="0"/>
              </a:rPr>
              <a:t>Trésorier</a:t>
            </a:r>
            <a:endParaRPr lang="en-US" altLang="en-US" sz="2000" dirty="0">
              <a:solidFill>
                <a:srgbClr val="01B4E7"/>
              </a:solidFill>
              <a:latin typeface="Georgia" panose="02040502050405020303" pitchFamily="18" charset="0"/>
            </a:endParaRPr>
          </a:p>
          <a:p>
            <a:pPr eaLnBrk="1" hangingPunct="1"/>
            <a:r>
              <a:rPr lang="en-US" altLang="en-US" sz="2000" dirty="0">
                <a:solidFill>
                  <a:srgbClr val="01B4E7"/>
                </a:solidFill>
                <a:latin typeface="Georgia" panose="02040502050405020303" pitchFamily="18" charset="0"/>
              </a:rPr>
              <a:t>16 mars 2022</a:t>
            </a:r>
          </a:p>
        </p:txBody>
      </p:sp>
      <p:sp>
        <p:nvSpPr>
          <p:cNvPr id="19460" name="Title 1">
            <a:extLst>
              <a:ext uri="{FF2B5EF4-FFF2-40B4-BE49-F238E27FC236}">
                <a16:creationId xmlns:a16="http://schemas.microsoft.com/office/drawing/2014/main" id="{CF91E0A0-17FC-894A-8CEB-A3EAE6BAF6E3}"/>
              </a:ext>
            </a:extLst>
          </p:cNvPr>
          <p:cNvSpPr txBox="1">
            <a:spLocks/>
          </p:cNvSpPr>
          <p:nvPr/>
        </p:nvSpPr>
        <p:spPr bwMode="auto">
          <a:xfrm>
            <a:off x="-76200" y="2724150"/>
            <a:ext cx="8991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8640" tIns="0" bIns="91440" anchor="b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4000" dirty="0">
                <a:solidFill>
                  <a:schemeClr val="bg1"/>
                </a:solidFill>
                <a:latin typeface="Arial Narrow" panose="020B0604020202020204" pitchFamily="34" charset="0"/>
              </a:rPr>
              <a:t>FINANCE  ROTARY DISTRICT 2160</a:t>
            </a: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5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3">
            <a:extLst>
              <a:ext uri="{FF2B5EF4-FFF2-40B4-BE49-F238E27FC236}">
                <a16:creationId xmlns:a16="http://schemas.microsoft.com/office/drawing/2014/main" id="{1CD1815E-E1DE-1841-A675-8CEA474BEF60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0" y="2000250"/>
            <a:ext cx="9144000" cy="1200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Arial Narrow" panose="020B0604020202020204" pitchFamily="34" charset="0"/>
              </a:rPr>
              <a:t>Budget 2022 - 2023</a:t>
            </a: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5D335F0E-486B-7C4F-97A8-054B1BD6747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Arial Narrow" panose="020B0604020202020204" pitchFamily="34" charset="0"/>
              </a:rPr>
              <a:t>Budget 2022 - 2023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C63BB-79A4-2342-A453-538F918C22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3950"/>
            <a:ext cx="7966075" cy="3810000"/>
          </a:xfrm>
        </p:spPr>
        <p:txBody>
          <a:bodyPr lIns="0" tIns="0" rIns="0" bIns="0"/>
          <a:lstStyle/>
          <a:p>
            <a:pPr marL="0" indent="0" eaLnBrk="1" fontAlgn="auto" hangingPunct="1">
              <a:spcAft>
                <a:spcPts val="300"/>
              </a:spcAft>
              <a:buFont typeface="Arial"/>
              <a:buNone/>
              <a:defRPr/>
            </a:pPr>
            <a:r>
              <a:rPr lang="en-US" sz="2400" b="1" dirty="0" err="1">
                <a:solidFill>
                  <a:schemeClr val="accent1"/>
                </a:solidFill>
                <a:ea typeface="+mn-ea"/>
              </a:rPr>
              <a:t>Recettes</a:t>
            </a:r>
            <a:r>
              <a:rPr lang="en-US" sz="2400" b="1" dirty="0">
                <a:solidFill>
                  <a:schemeClr val="accent1"/>
                </a:solidFill>
                <a:ea typeface="+mn-ea"/>
              </a:rPr>
              <a:t>	</a:t>
            </a:r>
            <a:r>
              <a:rPr lang="en-US" sz="1400" b="1" dirty="0">
                <a:solidFill>
                  <a:schemeClr val="accent1"/>
                </a:solidFill>
                <a:ea typeface="+mn-ea"/>
              </a:rPr>
              <a:t>(Euros)</a:t>
            </a:r>
            <a:r>
              <a:rPr lang="en-US" sz="2400" b="1" dirty="0">
                <a:solidFill>
                  <a:schemeClr val="accent1"/>
                </a:solidFill>
                <a:ea typeface="+mn-ea"/>
              </a:rPr>
              <a:t>										175.880</a:t>
            </a:r>
          </a:p>
          <a:p>
            <a:pPr marL="0" indent="0" eaLnBrk="1" fontAlgn="auto" hangingPunct="1">
              <a:spcAft>
                <a:spcPts val="300"/>
              </a:spcAft>
              <a:buFont typeface="Arial"/>
              <a:buNone/>
              <a:defRPr/>
            </a:pPr>
            <a:endParaRPr lang="en-US" sz="2400" b="1" u="sng" dirty="0">
              <a:solidFill>
                <a:schemeClr val="accent1"/>
              </a:solidFill>
              <a:ea typeface="+mn-ea"/>
            </a:endParaRPr>
          </a:p>
          <a:p>
            <a:pPr marL="339725" indent="-225425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r>
              <a:rPr lang="en-US" sz="2000" dirty="0" err="1">
                <a:ea typeface="+mn-ea"/>
              </a:rPr>
              <a:t>Cotisations</a:t>
            </a:r>
            <a:r>
              <a:rPr lang="en-US" sz="2000" dirty="0">
                <a:ea typeface="+mn-ea"/>
              </a:rPr>
              <a:t>									170.880</a:t>
            </a:r>
          </a:p>
          <a:p>
            <a:pPr marL="739775" lvl="1" indent="-225425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r>
              <a:rPr lang="en-US" sz="1600" dirty="0">
                <a:ea typeface="+mn-ea"/>
              </a:rPr>
              <a:t>2670 </a:t>
            </a:r>
            <a:r>
              <a:rPr lang="en-US" sz="1600" dirty="0" err="1">
                <a:ea typeface="+mn-ea"/>
              </a:rPr>
              <a:t>membres</a:t>
            </a:r>
            <a:r>
              <a:rPr lang="en-US" sz="1600" dirty="0">
                <a:ea typeface="+mn-ea"/>
              </a:rPr>
              <a:t> @ 64 Euros*</a:t>
            </a:r>
          </a:p>
          <a:p>
            <a:pPr marL="339725" indent="-225425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r>
              <a:rPr lang="en-US" sz="2000" dirty="0">
                <a:ea typeface="+mn-ea"/>
              </a:rPr>
              <a:t>Participation ‘Action </a:t>
            </a:r>
            <a:r>
              <a:rPr lang="en-US" sz="2000" dirty="0" err="1">
                <a:ea typeface="+mn-ea"/>
              </a:rPr>
              <a:t>Professionnelle</a:t>
            </a:r>
            <a:r>
              <a:rPr lang="en-US" sz="2000" dirty="0">
                <a:ea typeface="+mn-ea"/>
              </a:rPr>
              <a:t>’			    5.000</a:t>
            </a:r>
          </a:p>
          <a:p>
            <a:pPr marL="339725" indent="-225425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r>
              <a:rPr lang="en-US" sz="2000" dirty="0" err="1">
                <a:ea typeface="+mn-ea"/>
              </a:rPr>
              <a:t>Produits</a:t>
            </a:r>
            <a:r>
              <a:rPr lang="en-US" sz="2000" dirty="0">
                <a:ea typeface="+mn-ea"/>
              </a:rPr>
              <a:t> financiers								--</a:t>
            </a:r>
            <a:r>
              <a:rPr lang="en-US" sz="1600" dirty="0">
                <a:ea typeface="+mn-ea"/>
              </a:rPr>
              <a:t>					</a:t>
            </a:r>
          </a:p>
          <a:p>
            <a:pPr marL="514350" lvl="1" indent="0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None/>
              <a:defRPr/>
            </a:pPr>
            <a:r>
              <a:rPr lang="en-US" sz="1600" dirty="0">
                <a:ea typeface="+mn-ea"/>
              </a:rPr>
              <a:t>	*pas de </a:t>
            </a:r>
            <a:r>
              <a:rPr lang="en-US" sz="1600" dirty="0" err="1">
                <a:ea typeface="+mn-ea"/>
              </a:rPr>
              <a:t>cotisation</a:t>
            </a:r>
            <a:r>
              <a:rPr lang="en-US" sz="1600" dirty="0">
                <a:ea typeface="+mn-ea"/>
              </a:rPr>
              <a:t> des </a:t>
            </a:r>
            <a:r>
              <a:rPr lang="en-US" sz="1600" dirty="0" err="1">
                <a:ea typeface="+mn-ea"/>
              </a:rPr>
              <a:t>membres</a:t>
            </a:r>
            <a:r>
              <a:rPr lang="en-US" sz="1600" dirty="0">
                <a:ea typeface="+mn-ea"/>
              </a:rPr>
              <a:t> Rotaract</a:t>
            </a:r>
          </a:p>
          <a:p>
            <a:pPr marL="114300" indent="0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None/>
              <a:defRPr/>
            </a:pPr>
            <a:endParaRPr lang="en-US" sz="2000" dirty="0">
              <a:ea typeface="+mn-ea"/>
            </a:endParaRPr>
          </a:p>
          <a:p>
            <a:pPr marL="114300" indent="0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None/>
              <a:defRPr/>
            </a:pPr>
            <a:endParaRPr lang="en-US" sz="2000" dirty="0">
              <a:ea typeface="+mn-ea"/>
            </a:endParaRPr>
          </a:p>
          <a:p>
            <a:pPr marL="114300" indent="0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None/>
              <a:defRPr/>
            </a:pPr>
            <a:endParaRPr lang="en-US" sz="2000" dirty="0">
              <a:ea typeface="+mn-ea"/>
            </a:endParaRPr>
          </a:p>
          <a:p>
            <a:pPr marL="285750" indent="-285750"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sz="2000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65470491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5D335F0E-486B-7C4F-97A8-054B1BD6747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Arial Narrow" panose="020B0604020202020204" pitchFamily="34" charset="0"/>
              </a:rPr>
              <a:t>Budget 2022 - 2023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C63BB-79A4-2342-A453-538F918C22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925" y="742950"/>
            <a:ext cx="7966075" cy="4343400"/>
          </a:xfrm>
        </p:spPr>
        <p:txBody>
          <a:bodyPr lIns="0" tIns="0" rIns="0" bIns="0"/>
          <a:lstStyle/>
          <a:p>
            <a:pPr marL="0" indent="0" eaLnBrk="1" fontAlgn="auto" hangingPunct="1">
              <a:spcAft>
                <a:spcPts val="300"/>
              </a:spcAft>
              <a:buFont typeface="Arial"/>
              <a:buNone/>
              <a:defRPr/>
            </a:pPr>
            <a:r>
              <a:rPr lang="en-US" sz="2400" b="1" dirty="0" err="1">
                <a:solidFill>
                  <a:schemeClr val="accent1"/>
                </a:solidFill>
                <a:ea typeface="+mn-ea"/>
              </a:rPr>
              <a:t>Dépenses</a:t>
            </a:r>
            <a:r>
              <a:rPr lang="en-US" sz="2400" b="1" dirty="0">
                <a:solidFill>
                  <a:schemeClr val="accent1"/>
                </a:solidFill>
                <a:ea typeface="+mn-ea"/>
              </a:rPr>
              <a:t> </a:t>
            </a:r>
            <a:r>
              <a:rPr lang="en-US" sz="1400" b="1" dirty="0">
                <a:solidFill>
                  <a:schemeClr val="accent1"/>
                </a:solidFill>
                <a:ea typeface="+mn-ea"/>
              </a:rPr>
              <a:t>(Euros)</a:t>
            </a:r>
            <a:r>
              <a:rPr lang="en-US" sz="2400" b="1" dirty="0">
                <a:solidFill>
                  <a:schemeClr val="accent1"/>
                </a:solidFill>
                <a:ea typeface="+mn-ea"/>
              </a:rPr>
              <a:t>										175.250</a:t>
            </a:r>
            <a:endParaRPr lang="en-US" sz="2400" b="1" u="sng" dirty="0">
              <a:solidFill>
                <a:schemeClr val="accent1"/>
              </a:solidFill>
              <a:ea typeface="+mn-ea"/>
            </a:endParaRPr>
          </a:p>
          <a:p>
            <a:pPr marL="339725" indent="-225425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r>
              <a:rPr lang="en-US" sz="1800" dirty="0">
                <a:ea typeface="+mn-ea"/>
              </a:rPr>
              <a:t>Frais </a:t>
            </a:r>
            <a:r>
              <a:rPr lang="en-US" sz="1800" dirty="0" err="1">
                <a:ea typeface="+mn-ea"/>
              </a:rPr>
              <a:t>opérationnels</a:t>
            </a:r>
            <a:r>
              <a:rPr lang="en-US" sz="1800" dirty="0">
                <a:ea typeface="+mn-ea"/>
              </a:rPr>
              <a:t>							172.850</a:t>
            </a:r>
          </a:p>
          <a:p>
            <a:pPr marL="739775" lvl="1" indent="-225425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r>
              <a:rPr lang="en-US" sz="1400" dirty="0">
                <a:ea typeface="+mn-ea"/>
              </a:rPr>
              <a:t>Bourses </a:t>
            </a:r>
            <a:r>
              <a:rPr lang="en-US" sz="1400" dirty="0" err="1">
                <a:ea typeface="+mn-ea"/>
              </a:rPr>
              <a:t>d’études</a:t>
            </a:r>
            <a:r>
              <a:rPr lang="en-US" sz="1400" dirty="0">
                <a:ea typeface="+mn-ea"/>
              </a:rPr>
              <a:t>					35.000</a:t>
            </a:r>
          </a:p>
          <a:p>
            <a:pPr marL="739775" lvl="1" indent="-225425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r>
              <a:rPr lang="en-US" sz="1400" dirty="0" err="1">
                <a:ea typeface="+mn-ea"/>
              </a:rPr>
              <a:t>Réunions</a:t>
            </a:r>
            <a:r>
              <a:rPr lang="en-US" sz="1400" dirty="0">
                <a:ea typeface="+mn-ea"/>
              </a:rPr>
              <a:t> / formations				57.500</a:t>
            </a:r>
          </a:p>
          <a:p>
            <a:pPr marL="739775" lvl="1" indent="-225425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r>
              <a:rPr lang="en-US" sz="1400" dirty="0">
                <a:ea typeface="+mn-ea"/>
              </a:rPr>
              <a:t>Frais de gestion					36.350</a:t>
            </a:r>
          </a:p>
          <a:p>
            <a:pPr marL="739775" lvl="1" indent="-225425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r>
              <a:rPr lang="en-US" sz="1400" dirty="0">
                <a:ea typeface="+mn-ea"/>
              </a:rPr>
              <a:t>Actions et Communication			14.500</a:t>
            </a:r>
          </a:p>
          <a:p>
            <a:pPr marL="739775" lvl="1" indent="-225425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r>
              <a:rPr lang="en-US" sz="1400" dirty="0">
                <a:ea typeface="+mn-ea"/>
              </a:rPr>
              <a:t>Assurances						22.500</a:t>
            </a:r>
          </a:p>
          <a:p>
            <a:pPr marL="739775" lvl="1" indent="-225425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r>
              <a:rPr lang="en-US" sz="1400" dirty="0">
                <a:ea typeface="+mn-ea"/>
              </a:rPr>
              <a:t>Nouvelles </a:t>
            </a:r>
            <a:r>
              <a:rPr lang="en-US" sz="1400" dirty="0" err="1">
                <a:ea typeface="+mn-ea"/>
              </a:rPr>
              <a:t>générations</a:t>
            </a:r>
            <a:r>
              <a:rPr lang="en-US" sz="1400" dirty="0">
                <a:ea typeface="+mn-ea"/>
              </a:rPr>
              <a:t>				  7.000</a:t>
            </a:r>
          </a:p>
          <a:p>
            <a:pPr marL="339725" indent="-225425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r>
              <a:rPr lang="en-US" sz="1800" dirty="0" err="1">
                <a:ea typeface="+mn-ea"/>
              </a:rPr>
              <a:t>Fournitures</a:t>
            </a:r>
            <a:r>
              <a:rPr lang="en-US" sz="1800" dirty="0">
                <a:ea typeface="+mn-ea"/>
              </a:rPr>
              <a:t>									2.000</a:t>
            </a:r>
          </a:p>
          <a:p>
            <a:pPr marL="339725" indent="-225425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r>
              <a:rPr lang="en-US" sz="1800" dirty="0">
                <a:ea typeface="+mn-ea"/>
              </a:rPr>
              <a:t>Frais financiers								   400</a:t>
            </a:r>
          </a:p>
          <a:p>
            <a:pPr marL="114300" indent="0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None/>
              <a:defRPr/>
            </a:pPr>
            <a:endParaRPr lang="en-US" sz="2000" dirty="0">
              <a:ea typeface="+mn-ea"/>
            </a:endParaRPr>
          </a:p>
          <a:p>
            <a:pPr marL="285750" indent="-285750"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sz="2000" dirty="0">
              <a:ea typeface="+mn-ea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3">
            <a:extLst>
              <a:ext uri="{FF2B5EF4-FFF2-40B4-BE49-F238E27FC236}">
                <a16:creationId xmlns:a16="http://schemas.microsoft.com/office/drawing/2014/main" id="{96F1F4F7-EB1B-CB4B-AD51-7903EED10E6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342900"/>
            <a:ext cx="60960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Arial Narrow" panose="020B0604020202020204" pitchFamily="34" charset="0"/>
              </a:rPr>
              <a:t>Budget 2022 - 2023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2E7CA0C7-EE68-5D40-BA5A-225A46FC0803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1428750"/>
            <a:ext cx="7696200" cy="533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400" b="1" dirty="0" err="1">
                <a:solidFill>
                  <a:schemeClr val="accent1"/>
                </a:solidFill>
                <a:latin typeface="Georgia" panose="02040502050405020303" pitchFamily="18" charset="0"/>
              </a:rPr>
              <a:t>Recettes</a:t>
            </a:r>
            <a:r>
              <a:rPr lang="en-US" altLang="en-US" sz="2400" b="1" dirty="0">
                <a:solidFill>
                  <a:schemeClr val="accent1"/>
                </a:solidFill>
                <a:latin typeface="Georgia" panose="02040502050405020303" pitchFamily="18" charset="0"/>
              </a:rPr>
              <a:t>										175.880					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2000" dirty="0">
              <a:latin typeface="Georgia" panose="02040502050405020303" pitchFamily="18" charset="0"/>
            </a:endParaRPr>
          </a:p>
        </p:txBody>
      </p:sp>
      <p:sp>
        <p:nvSpPr>
          <p:cNvPr id="23556" name="Content Placeholder 2">
            <a:extLst>
              <a:ext uri="{FF2B5EF4-FFF2-40B4-BE49-F238E27FC236}">
                <a16:creationId xmlns:a16="http://schemas.microsoft.com/office/drawing/2014/main" id="{8FC53F61-304D-9B43-ACEA-E6B9662FA2BD}"/>
              </a:ext>
            </a:extLst>
          </p:cNvPr>
          <p:cNvSpPr txBox="1">
            <a:spLocks/>
          </p:cNvSpPr>
          <p:nvPr/>
        </p:nvSpPr>
        <p:spPr bwMode="auto">
          <a:xfrm>
            <a:off x="457200" y="1962150"/>
            <a:ext cx="7467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38138" indent="-2222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b="1" dirty="0" err="1">
                <a:solidFill>
                  <a:schemeClr val="accent1"/>
                </a:solidFill>
                <a:latin typeface="Georgia" panose="02040502050405020303" pitchFamily="18" charset="0"/>
              </a:rPr>
              <a:t>Dépenses</a:t>
            </a:r>
            <a:r>
              <a:rPr lang="en-US" altLang="en-US" b="1" dirty="0">
                <a:solidFill>
                  <a:schemeClr val="accent1"/>
                </a:solidFill>
                <a:latin typeface="Georgia" panose="02040502050405020303" pitchFamily="18" charset="0"/>
              </a:rPr>
              <a:t>					(175.250)</a:t>
            </a:r>
          </a:p>
          <a:p>
            <a:pPr>
              <a:spcBef>
                <a:spcPct val="20000"/>
              </a:spcBef>
            </a:pPr>
            <a:r>
              <a:rPr lang="en-US" altLang="en-US" b="1" dirty="0">
                <a:solidFill>
                  <a:schemeClr val="accent1"/>
                </a:solidFill>
                <a:latin typeface="Georgia" panose="02040502050405020303" pitchFamily="18" charset="0"/>
              </a:rPr>
              <a:t>						-------------</a:t>
            </a:r>
          </a:p>
          <a:p>
            <a:pPr>
              <a:spcBef>
                <a:spcPct val="20000"/>
              </a:spcBef>
            </a:pPr>
            <a:r>
              <a:rPr lang="en-US" altLang="en-US" b="1" dirty="0" err="1">
                <a:solidFill>
                  <a:schemeClr val="accent1"/>
                </a:solidFill>
                <a:latin typeface="Georgia" panose="02040502050405020303" pitchFamily="18" charset="0"/>
              </a:rPr>
              <a:t>Boni</a:t>
            </a:r>
            <a:r>
              <a:rPr lang="en-US" altLang="en-US" b="1" dirty="0">
                <a:solidFill>
                  <a:schemeClr val="accent1"/>
                </a:solidFill>
                <a:latin typeface="Georgia" panose="02040502050405020303" pitchFamily="18" charset="0"/>
              </a:rPr>
              <a:t> </a:t>
            </a:r>
            <a:r>
              <a:rPr lang="en-US" altLang="en-US" sz="1400" b="1" dirty="0">
                <a:solidFill>
                  <a:schemeClr val="accent1"/>
                </a:solidFill>
                <a:latin typeface="Georgia" panose="02040502050405020303" pitchFamily="18" charset="0"/>
              </a:rPr>
              <a:t>( Euros)	</a:t>
            </a:r>
            <a:r>
              <a:rPr lang="en-US" altLang="en-US" b="1" dirty="0">
                <a:solidFill>
                  <a:schemeClr val="accent1"/>
                </a:solidFill>
                <a:latin typeface="Georgia" panose="02040502050405020303" pitchFamily="18" charset="0"/>
              </a:rPr>
              <a:t>			</a:t>
            </a:r>
            <a:r>
              <a:rPr lang="en-US" altLang="en-US" sz="1800" b="1" dirty="0">
                <a:solidFill>
                  <a:schemeClr val="accent1"/>
                </a:solidFill>
                <a:latin typeface="Georgia" panose="02040502050405020303" pitchFamily="18" charset="0"/>
              </a:rPr>
              <a:t>Euro</a:t>
            </a:r>
            <a:r>
              <a:rPr lang="en-US" altLang="en-US" b="1" dirty="0">
                <a:solidFill>
                  <a:schemeClr val="accent1"/>
                </a:solidFill>
                <a:latin typeface="Georgia" panose="02040502050405020303" pitchFamily="18" charset="0"/>
              </a:rPr>
              <a:t>	         630</a:t>
            </a:r>
          </a:p>
          <a:p>
            <a:pPr>
              <a:spcBef>
                <a:spcPct val="20000"/>
              </a:spcBef>
            </a:pPr>
            <a:r>
              <a:rPr lang="en-US" altLang="en-US" b="1" dirty="0">
                <a:solidFill>
                  <a:schemeClr val="accent1"/>
                </a:solidFill>
                <a:latin typeface="Georgia" panose="02040502050405020303" pitchFamily="18" charset="0"/>
              </a:rPr>
              <a:t>						=======</a:t>
            </a:r>
            <a:endParaRPr lang="en-US" altLang="en-US" dirty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896596"/>
      </p:ext>
    </p:extLst>
  </p:cSld>
  <p:clrMapOvr>
    <a:masterClrMapping/>
  </p:clrMapOvr>
  <p:transition spd="med" advClick="0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3">
            <a:extLst>
              <a:ext uri="{FF2B5EF4-FFF2-40B4-BE49-F238E27FC236}">
                <a16:creationId xmlns:a16="http://schemas.microsoft.com/office/drawing/2014/main" id="{96F1F4F7-EB1B-CB4B-AD51-7903EED10E6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342900"/>
            <a:ext cx="60960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Arial Narrow" panose="020B0604020202020204" pitchFamily="34" charset="0"/>
              </a:rPr>
              <a:t>D 2160 - </a:t>
            </a:r>
            <a:r>
              <a:rPr lang="en-US" altLang="en-US" dirty="0" err="1">
                <a:latin typeface="Arial Narrow" panose="020B0604020202020204" pitchFamily="34" charset="0"/>
              </a:rPr>
              <a:t>Cotisation</a:t>
            </a:r>
            <a:r>
              <a:rPr lang="en-US" altLang="en-US" dirty="0">
                <a:latin typeface="Arial Narrow" panose="020B0604020202020204" pitchFamily="34" charset="0"/>
              </a:rPr>
              <a:t> 2022 – 2023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2E7CA0C7-EE68-5D40-BA5A-225A46FC0803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1428750"/>
            <a:ext cx="76962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400" b="1" dirty="0" err="1">
                <a:solidFill>
                  <a:schemeClr val="accent1"/>
                </a:solidFill>
                <a:latin typeface="Georgia" panose="02040502050405020303" pitchFamily="18" charset="0"/>
              </a:rPr>
              <a:t>Cotisation</a:t>
            </a:r>
            <a:r>
              <a:rPr lang="en-US" altLang="en-US" sz="2400" b="1" dirty="0">
                <a:solidFill>
                  <a:schemeClr val="accent1"/>
                </a:solidFill>
                <a:latin typeface="Georgia" panose="02040502050405020303" pitchFamily="18" charset="0"/>
              </a:rPr>
              <a:t> par </a:t>
            </a:r>
            <a:r>
              <a:rPr lang="en-US" altLang="en-US" sz="2400" b="1" dirty="0" err="1">
                <a:solidFill>
                  <a:schemeClr val="accent1"/>
                </a:solidFill>
                <a:latin typeface="Georgia" panose="02040502050405020303" pitchFamily="18" charset="0"/>
              </a:rPr>
              <a:t>membre</a:t>
            </a:r>
            <a:r>
              <a:rPr lang="en-US" altLang="en-US" sz="2400" b="1" dirty="0">
                <a:solidFill>
                  <a:schemeClr val="accent1"/>
                </a:solidFill>
                <a:latin typeface="Georgia" panose="02040502050405020303" pitchFamily="18" charset="0"/>
              </a:rPr>
              <a:t>	:				Euro 64																					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2000" dirty="0">
              <a:latin typeface="Georgia" panose="02040502050405020303" pitchFamily="18" charset="0"/>
            </a:endParaRPr>
          </a:p>
        </p:txBody>
      </p:sp>
      <p:sp>
        <p:nvSpPr>
          <p:cNvPr id="23556" name="Content Placeholder 2">
            <a:extLst>
              <a:ext uri="{FF2B5EF4-FFF2-40B4-BE49-F238E27FC236}">
                <a16:creationId xmlns:a16="http://schemas.microsoft.com/office/drawing/2014/main" id="{8FC53F61-304D-9B43-ACEA-E6B9662FA2BD}"/>
              </a:ext>
            </a:extLst>
          </p:cNvPr>
          <p:cNvSpPr txBox="1">
            <a:spLocks/>
          </p:cNvSpPr>
          <p:nvPr/>
        </p:nvSpPr>
        <p:spPr bwMode="auto">
          <a:xfrm>
            <a:off x="457200" y="2266950"/>
            <a:ext cx="76962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38138" indent="-2222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1600" b="1" dirty="0">
                <a:latin typeface="Georgia" panose="02040502050405020303" pitchFamily="18" charset="0"/>
              </a:rPr>
              <a:t>Bourses </a:t>
            </a:r>
            <a:r>
              <a:rPr lang="en-US" altLang="en-US" sz="1600" b="1" dirty="0" err="1">
                <a:latin typeface="Georgia" panose="02040502050405020303" pitchFamily="18" charset="0"/>
              </a:rPr>
              <a:t>d’études</a:t>
            </a:r>
            <a:r>
              <a:rPr lang="en-US" altLang="en-US" sz="1600" b="1" dirty="0">
                <a:latin typeface="Georgia" panose="02040502050405020303" pitchFamily="18" charset="0"/>
              </a:rPr>
              <a:t>			     12,78</a:t>
            </a:r>
          </a:p>
          <a:p>
            <a:pPr>
              <a:spcBef>
                <a:spcPct val="20000"/>
              </a:spcBef>
            </a:pPr>
            <a:r>
              <a:rPr lang="en-US" altLang="en-US" sz="1600" b="1" dirty="0" err="1">
                <a:latin typeface="Georgia" panose="02040502050405020303" pitchFamily="18" charset="0"/>
              </a:rPr>
              <a:t>Réunions</a:t>
            </a:r>
            <a:r>
              <a:rPr lang="en-US" altLang="en-US" sz="1600" b="1" dirty="0">
                <a:latin typeface="Georgia" panose="02040502050405020303" pitchFamily="18" charset="0"/>
              </a:rPr>
              <a:t> / formations		     21,01</a:t>
            </a:r>
          </a:p>
          <a:p>
            <a:pPr>
              <a:spcBef>
                <a:spcPct val="20000"/>
              </a:spcBef>
            </a:pPr>
            <a:r>
              <a:rPr lang="en-US" altLang="en-US" sz="1600" b="1" dirty="0">
                <a:latin typeface="Georgia" panose="02040502050405020303" pitchFamily="18" charset="0"/>
              </a:rPr>
              <a:t>Frais de gestion			     14,15</a:t>
            </a:r>
          </a:p>
          <a:p>
            <a:pPr>
              <a:spcBef>
                <a:spcPct val="20000"/>
              </a:spcBef>
            </a:pPr>
            <a:r>
              <a:rPr lang="en-US" altLang="en-US" sz="1600" b="1" dirty="0">
                <a:latin typeface="Georgia" panose="02040502050405020303" pitchFamily="18" charset="0"/>
              </a:rPr>
              <a:t>Actions et Communication	      5,29</a:t>
            </a:r>
          </a:p>
          <a:p>
            <a:pPr>
              <a:spcBef>
                <a:spcPct val="20000"/>
              </a:spcBef>
            </a:pPr>
            <a:r>
              <a:rPr lang="en-US" altLang="en-US" sz="1600" b="1" dirty="0">
                <a:latin typeface="Georgia" panose="02040502050405020303" pitchFamily="18" charset="0"/>
              </a:rPr>
              <a:t>Assurances			      8,22	</a:t>
            </a:r>
          </a:p>
          <a:p>
            <a:pPr>
              <a:spcBef>
                <a:spcPct val="20000"/>
              </a:spcBef>
            </a:pPr>
            <a:r>
              <a:rPr lang="en-US" altLang="en-US" sz="1600" b="1" dirty="0">
                <a:latin typeface="Georgia" panose="02040502050405020303" pitchFamily="18" charset="0"/>
              </a:rPr>
              <a:t>Nouvelles </a:t>
            </a:r>
            <a:r>
              <a:rPr lang="en-US" altLang="en-US" sz="1600" b="1" dirty="0" err="1">
                <a:latin typeface="Georgia" panose="02040502050405020303" pitchFamily="18" charset="0"/>
              </a:rPr>
              <a:t>générations</a:t>
            </a:r>
            <a:r>
              <a:rPr lang="en-US" altLang="en-US" sz="1600" b="1" dirty="0">
                <a:latin typeface="Georgia" panose="02040502050405020303" pitchFamily="18" charset="0"/>
              </a:rPr>
              <a:t>		      2,55</a:t>
            </a:r>
          </a:p>
          <a:p>
            <a:pPr>
              <a:spcBef>
                <a:spcPct val="20000"/>
              </a:spcBef>
            </a:pPr>
            <a:r>
              <a:rPr lang="en-US" altLang="en-US" b="1" dirty="0">
                <a:solidFill>
                  <a:schemeClr val="accent1"/>
                </a:solidFill>
                <a:latin typeface="Georgia" panose="02040502050405020303" pitchFamily="18" charset="0"/>
              </a:rPr>
              <a:t>				</a:t>
            </a:r>
            <a:r>
              <a:rPr lang="en-US" altLang="en-US" b="1" dirty="0" err="1">
                <a:solidFill>
                  <a:schemeClr val="accent1"/>
                </a:solidFill>
                <a:latin typeface="Georgia" panose="02040502050405020303" pitchFamily="18" charset="0"/>
              </a:rPr>
              <a:t>donc</a:t>
            </a:r>
            <a:r>
              <a:rPr lang="en-US" altLang="en-US" b="1" dirty="0">
                <a:solidFill>
                  <a:schemeClr val="accent1"/>
                </a:solidFill>
                <a:latin typeface="Georgia" panose="02040502050405020303" pitchFamily="18" charset="0"/>
              </a:rPr>
              <a:t> Euro 5,33 par </a:t>
            </a:r>
            <a:r>
              <a:rPr lang="en-US" altLang="en-US" b="1" dirty="0" err="1">
                <a:solidFill>
                  <a:schemeClr val="accent1"/>
                </a:solidFill>
                <a:latin typeface="Georgia" panose="02040502050405020303" pitchFamily="18" charset="0"/>
              </a:rPr>
              <a:t>mois</a:t>
            </a:r>
            <a:r>
              <a:rPr lang="en-US" altLang="en-US" b="1" dirty="0">
                <a:solidFill>
                  <a:schemeClr val="accent1"/>
                </a:solidFill>
                <a:latin typeface="Georgia" panose="02040502050405020303" pitchFamily="18" charset="0"/>
              </a:rPr>
              <a:t>		</a:t>
            </a:r>
          </a:p>
          <a:p>
            <a:pPr>
              <a:spcBef>
                <a:spcPct val="20000"/>
              </a:spcBef>
            </a:pPr>
            <a:endParaRPr lang="en-US" altLang="en-US" b="1" dirty="0">
              <a:solidFill>
                <a:schemeClr val="accent1"/>
              </a:solidFill>
              <a:latin typeface="Georgia" panose="02040502050405020303" pitchFamily="18" charset="0"/>
            </a:endParaRPr>
          </a:p>
          <a:p>
            <a:pPr>
              <a:spcBef>
                <a:spcPct val="20000"/>
              </a:spcBef>
            </a:pPr>
            <a:endParaRPr lang="en-US" altLang="en-US" b="1" dirty="0">
              <a:solidFill>
                <a:schemeClr val="accent1"/>
              </a:solidFill>
              <a:latin typeface="Georgia" panose="02040502050405020303" pitchFamily="18" charset="0"/>
            </a:endParaRPr>
          </a:p>
          <a:p>
            <a:pPr>
              <a:spcBef>
                <a:spcPct val="20000"/>
              </a:spcBef>
            </a:pPr>
            <a:r>
              <a:rPr lang="en-US" altLang="en-US" b="1" dirty="0">
                <a:solidFill>
                  <a:schemeClr val="accent1"/>
                </a:solidFill>
                <a:latin typeface="Georgia" panose="02040502050405020303" pitchFamily="18" charset="0"/>
              </a:rPr>
              <a:t>						</a:t>
            </a:r>
          </a:p>
          <a:p>
            <a:pPr>
              <a:spcBef>
                <a:spcPct val="20000"/>
              </a:spcBef>
            </a:pPr>
            <a:r>
              <a:rPr lang="en-US" altLang="en-US" b="1" dirty="0">
                <a:solidFill>
                  <a:schemeClr val="accent1"/>
                </a:solidFill>
                <a:latin typeface="Georgia" panose="02040502050405020303" pitchFamily="18" charset="0"/>
              </a:rPr>
              <a:t>						</a:t>
            </a:r>
            <a:r>
              <a:rPr lang="en-US" altLang="en-US" sz="1400" b="1" dirty="0">
                <a:solidFill>
                  <a:schemeClr val="accent1"/>
                </a:solidFill>
                <a:latin typeface="Georgia" panose="02040502050405020303" pitchFamily="18" charset="0"/>
              </a:rPr>
              <a:t>	</a:t>
            </a:r>
            <a:r>
              <a:rPr lang="en-US" altLang="en-US" b="1" dirty="0">
                <a:solidFill>
                  <a:schemeClr val="accent1"/>
                </a:solidFill>
                <a:latin typeface="Georgia" panose="02040502050405020303" pitchFamily="18" charset="0"/>
              </a:rPr>
              <a:t>				</a:t>
            </a:r>
          </a:p>
          <a:p>
            <a:pPr>
              <a:spcBef>
                <a:spcPct val="20000"/>
              </a:spcBef>
            </a:pPr>
            <a:r>
              <a:rPr lang="en-US" altLang="en-US" b="1" dirty="0">
                <a:solidFill>
                  <a:schemeClr val="accent1"/>
                </a:solidFill>
                <a:latin typeface="Georgia" panose="02040502050405020303" pitchFamily="18" charset="0"/>
              </a:rPr>
              <a:t>						</a:t>
            </a:r>
            <a:endParaRPr lang="en-US" altLang="en-US" dirty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81738"/>
      </p:ext>
    </p:extLst>
  </p:cSld>
  <p:clrMapOvr>
    <a:masterClrMapping/>
  </p:clrMapOvr>
  <p:transition spd="med" advClick="0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3">
            <a:extLst>
              <a:ext uri="{FF2B5EF4-FFF2-40B4-BE49-F238E27FC236}">
                <a16:creationId xmlns:a16="http://schemas.microsoft.com/office/drawing/2014/main" id="{96F1F4F7-EB1B-CB4B-AD51-7903EED10E6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81000" y="357187"/>
            <a:ext cx="60960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err="1">
                <a:latin typeface="Arial Narrow" panose="020B0604020202020204" pitchFamily="34" charset="0"/>
              </a:rPr>
              <a:t>Cotisations</a:t>
            </a:r>
            <a:r>
              <a:rPr lang="en-US" altLang="en-US" dirty="0">
                <a:latin typeface="Arial Narrow" panose="020B0604020202020204" pitchFamily="34" charset="0"/>
              </a:rPr>
              <a:t> 2022 - 2023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2E7CA0C7-EE68-5D40-BA5A-225A46FC0803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723900" y="1962150"/>
            <a:ext cx="74676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000" b="1" dirty="0" err="1">
                <a:solidFill>
                  <a:schemeClr val="accent1"/>
                </a:solidFill>
                <a:latin typeface="Georgia" panose="02040502050405020303" pitchFamily="18" charset="0"/>
              </a:rPr>
              <a:t>Cotisation</a:t>
            </a:r>
            <a:r>
              <a:rPr lang="en-US" altLang="en-US" sz="2000" b="1" dirty="0">
                <a:solidFill>
                  <a:schemeClr val="accent1"/>
                </a:solidFill>
                <a:latin typeface="Georgia" panose="02040502050405020303" pitchFamily="18" charset="0"/>
              </a:rPr>
              <a:t> du D2160:						   Euro 64	</a:t>
            </a:r>
            <a:r>
              <a:rPr lang="en-US" altLang="en-US" sz="2400" b="1" dirty="0">
                <a:solidFill>
                  <a:schemeClr val="accent1"/>
                </a:solidFill>
                <a:latin typeface="Georgia" panose="02040502050405020303" pitchFamily="18" charset="0"/>
              </a:rPr>
              <a:t>																				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2000" dirty="0">
              <a:latin typeface="Georgia" panose="02040502050405020303" pitchFamily="18" charset="0"/>
            </a:endParaRPr>
          </a:p>
        </p:txBody>
      </p:sp>
      <p:sp>
        <p:nvSpPr>
          <p:cNvPr id="23556" name="Content Placeholder 2">
            <a:extLst>
              <a:ext uri="{FF2B5EF4-FFF2-40B4-BE49-F238E27FC236}">
                <a16:creationId xmlns:a16="http://schemas.microsoft.com/office/drawing/2014/main" id="{8FC53F61-304D-9B43-ACEA-E6B9662FA2BD}"/>
              </a:ext>
            </a:extLst>
          </p:cNvPr>
          <p:cNvSpPr txBox="1">
            <a:spLocks/>
          </p:cNvSpPr>
          <p:nvPr/>
        </p:nvSpPr>
        <p:spPr bwMode="auto">
          <a:xfrm>
            <a:off x="723900" y="1733551"/>
            <a:ext cx="82677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38138" indent="-2222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endParaRPr lang="en-US" altLang="en-US" sz="1600" b="1" dirty="0">
              <a:latin typeface="Georgia" panose="02040502050405020303" pitchFamily="18" charset="0"/>
            </a:endParaRPr>
          </a:p>
          <a:p>
            <a:pPr>
              <a:spcBef>
                <a:spcPct val="20000"/>
              </a:spcBef>
            </a:pPr>
            <a:endParaRPr lang="en-US" altLang="en-US" sz="1600" b="1" dirty="0">
              <a:latin typeface="Georgia" panose="02040502050405020303" pitchFamily="18" charset="0"/>
            </a:endParaRPr>
          </a:p>
          <a:p>
            <a:pPr>
              <a:spcBef>
                <a:spcPct val="20000"/>
              </a:spcBef>
            </a:pPr>
            <a:r>
              <a:rPr lang="en-US" altLang="en-US" sz="2000" b="1" dirty="0" err="1">
                <a:solidFill>
                  <a:srgbClr val="00B0F0"/>
                </a:solidFill>
                <a:latin typeface="Georgia" panose="02040502050405020303" pitchFamily="18" charset="0"/>
              </a:rPr>
              <a:t>Cotisation</a:t>
            </a:r>
            <a:r>
              <a:rPr lang="en-US" altLang="en-US" sz="2000" b="1" dirty="0">
                <a:solidFill>
                  <a:srgbClr val="00B0F0"/>
                </a:solidFill>
                <a:latin typeface="Georgia" panose="02040502050405020303" pitchFamily="18" charset="0"/>
              </a:rPr>
              <a:t> Rotary International:		   USD  72</a:t>
            </a:r>
          </a:p>
          <a:p>
            <a:pPr>
              <a:spcBef>
                <a:spcPct val="20000"/>
              </a:spcBef>
            </a:pPr>
            <a:r>
              <a:rPr lang="en-US" altLang="en-US" sz="2000" b="1" dirty="0" err="1">
                <a:solidFill>
                  <a:srgbClr val="00B0F0"/>
                </a:solidFill>
                <a:latin typeface="Georgia" panose="02040502050405020303" pitchFamily="18" charset="0"/>
              </a:rPr>
              <a:t>Cotisation</a:t>
            </a:r>
            <a:r>
              <a:rPr lang="en-US" altLang="en-US" sz="2000" b="1" dirty="0">
                <a:solidFill>
                  <a:srgbClr val="00B0F0"/>
                </a:solidFill>
                <a:latin typeface="Georgia" panose="02040502050405020303" pitchFamily="18" charset="0"/>
              </a:rPr>
              <a:t> Rotary Belux Services (RBS):</a:t>
            </a:r>
            <a:r>
              <a:rPr lang="en-US" altLang="en-US" sz="2000" b="1" dirty="0">
                <a:latin typeface="Georgia" panose="02040502050405020303" pitchFamily="18" charset="0"/>
              </a:rPr>
              <a:t>	   </a:t>
            </a:r>
            <a:r>
              <a:rPr lang="en-US" altLang="en-US" sz="2000" b="1" dirty="0">
                <a:solidFill>
                  <a:srgbClr val="00B0F0"/>
                </a:solidFill>
                <a:latin typeface="Georgia" panose="02040502050405020303" pitchFamily="18" charset="0"/>
              </a:rPr>
              <a:t>Euro 53</a:t>
            </a:r>
          </a:p>
          <a:p>
            <a:pPr>
              <a:spcBef>
                <a:spcPct val="20000"/>
              </a:spcBef>
            </a:pPr>
            <a:r>
              <a:rPr lang="en-US" altLang="en-US" sz="1600" b="1" dirty="0">
                <a:latin typeface="Georgia" panose="02040502050405020303" pitchFamily="18" charset="0"/>
              </a:rPr>
              <a:t>							</a:t>
            </a:r>
            <a:r>
              <a:rPr lang="en-US" altLang="en-US" sz="1600" b="1" dirty="0">
                <a:solidFill>
                  <a:srgbClr val="00B0F0"/>
                </a:solidFill>
                <a:latin typeface="Georgia" panose="02040502050405020303" pitchFamily="18" charset="0"/>
              </a:rPr>
              <a:t>-----</a:t>
            </a:r>
          </a:p>
          <a:p>
            <a:pPr>
              <a:spcBef>
                <a:spcPct val="20000"/>
              </a:spcBef>
            </a:pPr>
            <a:r>
              <a:rPr lang="en-US" altLang="en-US" sz="1600" b="1" dirty="0">
                <a:latin typeface="Georgia" panose="02040502050405020303" pitchFamily="18" charset="0"/>
              </a:rPr>
              <a:t>					</a:t>
            </a:r>
            <a:r>
              <a:rPr lang="en-US" altLang="en-US" sz="2000" b="1" dirty="0">
                <a:solidFill>
                  <a:srgbClr val="00B0F0"/>
                </a:solidFill>
                <a:latin typeface="Georgia" panose="02040502050405020303" pitchFamily="18" charset="0"/>
              </a:rPr>
              <a:t>Total: 	Euro 180 / </a:t>
            </a:r>
            <a:r>
              <a:rPr lang="en-US" altLang="en-US" sz="2000" b="1" dirty="0" err="1">
                <a:solidFill>
                  <a:srgbClr val="00B0F0"/>
                </a:solidFill>
                <a:latin typeface="Georgia" panose="02040502050405020303" pitchFamily="18" charset="0"/>
              </a:rPr>
              <a:t>membre</a:t>
            </a:r>
            <a:r>
              <a:rPr lang="en-US" altLang="en-US" sz="2000" b="1" dirty="0">
                <a:solidFill>
                  <a:srgbClr val="00B0F0"/>
                </a:solidFill>
                <a:latin typeface="Georgia" panose="02040502050405020303" pitchFamily="18" charset="0"/>
              </a:rPr>
              <a:t>,</a:t>
            </a:r>
          </a:p>
          <a:p>
            <a:pPr>
              <a:spcBef>
                <a:spcPct val="20000"/>
              </a:spcBef>
            </a:pPr>
            <a:r>
              <a:rPr lang="en-US" altLang="en-US" sz="1600" b="1" dirty="0">
                <a:latin typeface="Georgia" panose="02040502050405020303" pitchFamily="18" charset="0"/>
              </a:rPr>
              <a:t>					</a:t>
            </a:r>
            <a:r>
              <a:rPr lang="en-US" altLang="en-US" sz="2000" b="1" dirty="0" err="1">
                <a:solidFill>
                  <a:srgbClr val="00B0F0"/>
                </a:solidFill>
                <a:latin typeface="Georgia" panose="02040502050405020303" pitchFamily="18" charset="0"/>
              </a:rPr>
              <a:t>donc</a:t>
            </a:r>
            <a:r>
              <a:rPr lang="en-US" altLang="en-US" sz="2000" b="1" dirty="0">
                <a:solidFill>
                  <a:srgbClr val="00B0F0"/>
                </a:solidFill>
                <a:latin typeface="Georgia" panose="02040502050405020303" pitchFamily="18" charset="0"/>
              </a:rPr>
              <a:t> Euro 15 par </a:t>
            </a:r>
            <a:r>
              <a:rPr lang="en-US" altLang="en-US" sz="2000" b="1" dirty="0" err="1">
                <a:solidFill>
                  <a:srgbClr val="00B0F0"/>
                </a:solidFill>
                <a:latin typeface="Georgia" panose="02040502050405020303" pitchFamily="18" charset="0"/>
              </a:rPr>
              <a:t>mois</a:t>
            </a:r>
            <a:endParaRPr lang="en-US" altLang="en-US" sz="2000" b="1" dirty="0">
              <a:solidFill>
                <a:srgbClr val="00B0F0"/>
              </a:solidFill>
              <a:latin typeface="Georgia" panose="02040502050405020303" pitchFamily="18" charset="0"/>
            </a:endParaRPr>
          </a:p>
          <a:p>
            <a:pPr>
              <a:spcBef>
                <a:spcPct val="20000"/>
              </a:spcBef>
            </a:pPr>
            <a:r>
              <a:rPr lang="en-US" altLang="en-US" b="1" dirty="0">
                <a:solidFill>
                  <a:schemeClr val="accent1"/>
                </a:solidFill>
                <a:latin typeface="Georgia" panose="02040502050405020303" pitchFamily="18" charset="0"/>
              </a:rPr>
              <a:t>						</a:t>
            </a:r>
          </a:p>
          <a:p>
            <a:pPr>
              <a:spcBef>
                <a:spcPct val="20000"/>
              </a:spcBef>
            </a:pPr>
            <a:endParaRPr lang="en-US" altLang="en-US" b="1" dirty="0">
              <a:solidFill>
                <a:schemeClr val="accent1"/>
              </a:solidFill>
              <a:latin typeface="Georgia" panose="02040502050405020303" pitchFamily="18" charset="0"/>
            </a:endParaRPr>
          </a:p>
          <a:p>
            <a:pPr>
              <a:spcBef>
                <a:spcPct val="20000"/>
              </a:spcBef>
            </a:pPr>
            <a:endParaRPr lang="en-US" altLang="en-US" b="1" dirty="0">
              <a:solidFill>
                <a:schemeClr val="accent1"/>
              </a:solidFill>
              <a:latin typeface="Georgia" panose="02040502050405020303" pitchFamily="18" charset="0"/>
            </a:endParaRPr>
          </a:p>
          <a:p>
            <a:pPr>
              <a:spcBef>
                <a:spcPct val="20000"/>
              </a:spcBef>
            </a:pPr>
            <a:r>
              <a:rPr lang="en-US" altLang="en-US" b="1" dirty="0">
                <a:solidFill>
                  <a:schemeClr val="accent1"/>
                </a:solidFill>
                <a:latin typeface="Georgia" panose="02040502050405020303" pitchFamily="18" charset="0"/>
              </a:rPr>
              <a:t>						</a:t>
            </a:r>
          </a:p>
          <a:p>
            <a:pPr>
              <a:spcBef>
                <a:spcPct val="20000"/>
              </a:spcBef>
            </a:pPr>
            <a:r>
              <a:rPr lang="en-US" altLang="en-US" b="1" dirty="0">
                <a:solidFill>
                  <a:schemeClr val="accent1"/>
                </a:solidFill>
                <a:latin typeface="Georgia" panose="02040502050405020303" pitchFamily="18" charset="0"/>
              </a:rPr>
              <a:t>						</a:t>
            </a:r>
            <a:r>
              <a:rPr lang="en-US" altLang="en-US" sz="1400" b="1" dirty="0">
                <a:solidFill>
                  <a:schemeClr val="accent1"/>
                </a:solidFill>
                <a:latin typeface="Georgia" panose="02040502050405020303" pitchFamily="18" charset="0"/>
              </a:rPr>
              <a:t>	</a:t>
            </a:r>
            <a:r>
              <a:rPr lang="en-US" altLang="en-US" b="1" dirty="0">
                <a:solidFill>
                  <a:schemeClr val="accent1"/>
                </a:solidFill>
                <a:latin typeface="Georgia" panose="02040502050405020303" pitchFamily="18" charset="0"/>
              </a:rPr>
              <a:t>				</a:t>
            </a:r>
          </a:p>
          <a:p>
            <a:pPr>
              <a:spcBef>
                <a:spcPct val="20000"/>
              </a:spcBef>
            </a:pPr>
            <a:r>
              <a:rPr lang="en-US" altLang="en-US" b="1" dirty="0">
                <a:solidFill>
                  <a:schemeClr val="accent1"/>
                </a:solidFill>
                <a:latin typeface="Georgia" panose="02040502050405020303" pitchFamily="18" charset="0"/>
              </a:rPr>
              <a:t>						</a:t>
            </a:r>
            <a:endParaRPr lang="en-US" altLang="en-US" dirty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685598"/>
      </p:ext>
    </p:extLst>
  </p:cSld>
  <p:clrMapOvr>
    <a:masterClrMapping/>
  </p:clrMapOvr>
  <p:transition spd="med" advClick="0">
    <p:fade/>
  </p:transition>
</p:sld>
</file>

<file path=ppt/theme/theme1.xml><?xml version="1.0" encoding="utf-8"?>
<a:theme xmlns:a="http://schemas.openxmlformats.org/drawingml/2006/main" name="TRF-PowerpointDesignEN_Light_DRAFT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F2A2E78E400A4EA0533D1F4BB9ACBA" ma:contentTypeVersion="10" ma:contentTypeDescription="Create a new document." ma:contentTypeScope="" ma:versionID="0b6e97b5f85f4be65ecd2b03b1c21350">
  <xsd:schema xmlns:xsd="http://www.w3.org/2001/XMLSchema" xmlns:xs="http://www.w3.org/2001/XMLSchema" xmlns:p="http://schemas.microsoft.com/office/2006/metadata/properties" xmlns:ns3="ec4a70c3-28b4-4c7c-9bb7-294f48947b03" targetNamespace="http://schemas.microsoft.com/office/2006/metadata/properties" ma:root="true" ma:fieldsID="b3776fa7012c5eaaa82f8829c8c619d9" ns3:_="">
    <xsd:import namespace="ec4a70c3-28b4-4c7c-9bb7-294f48947b0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4a70c3-28b4-4c7c-9bb7-294f48947b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1442850-084D-44E3-9B48-5BE613936C2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9EA342B-3A60-4654-B4C2-47EF151B73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4a70c3-28b4-4c7c-9bb7-294f48947b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39051FE-4389-41CC-8957-703585C226F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ec4a70c3-28b4-4c7c-9bb7-294f48947b03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TRF-PowerpointDesignEN_Light_DRAFT.pot</Template>
  <TotalTime>33107</TotalTime>
  <Words>485</Words>
  <Application>Microsoft Office PowerPoint</Application>
  <PresentationFormat>Affichage à l'écran (16:9)</PresentationFormat>
  <Paragraphs>68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7</vt:i4>
      </vt:variant>
    </vt:vector>
  </HeadingPairs>
  <TitlesOfParts>
    <vt:vector size="15" baseType="lpstr">
      <vt:lpstr>Arial</vt:lpstr>
      <vt:lpstr>Arial Narrow</vt:lpstr>
      <vt:lpstr>Calibri</vt:lpstr>
      <vt:lpstr>Georgia</vt:lpstr>
      <vt:lpstr>Wingdings</vt:lpstr>
      <vt:lpstr>TRF-PowerpointDesignEN_Light_DRAFT</vt:lpstr>
      <vt:lpstr>Custom Design</vt:lpstr>
      <vt:lpstr>2_Custom Design</vt:lpstr>
      <vt:lpstr>Présentation PowerPoint</vt:lpstr>
      <vt:lpstr>Budget 2022 - 2023</vt:lpstr>
      <vt:lpstr>Budget 2022 - 2023</vt:lpstr>
      <vt:lpstr>Budget 2022 - 2023</vt:lpstr>
      <vt:lpstr>Budget 2022 - 2023</vt:lpstr>
      <vt:lpstr>D 2160 - Cotisation 2022 – 2023</vt:lpstr>
      <vt:lpstr>Cotisations 2022 - 2023</vt:lpstr>
    </vt:vector>
  </TitlesOfParts>
  <Company>Rotary International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 WS-06</dc:creator>
  <cp:lastModifiedBy>Pascal Grosse (Europe)</cp:lastModifiedBy>
  <cp:revision>645</cp:revision>
  <cp:lastPrinted>2015-06-15T16:20:08Z</cp:lastPrinted>
  <dcterms:created xsi:type="dcterms:W3CDTF">2010-04-16T20:11:30Z</dcterms:created>
  <dcterms:modified xsi:type="dcterms:W3CDTF">2022-03-15T17:12:26Z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wner">
    <vt:lpwstr>Bob Kiolbassa</vt:lpwstr>
  </property>
  <property fmtid="{D5CDD505-2E9C-101B-9397-08002B2CF9AE}" pid="3" name="Description0">
    <vt:lpwstr>16:9 (Widescreen)</vt:lpwstr>
  </property>
  <property fmtid="{D5CDD505-2E9C-101B-9397-08002B2CF9AE}" pid="4" name="Status">
    <vt:lpwstr>In Review</vt:lpwstr>
  </property>
  <property fmtid="{D5CDD505-2E9C-101B-9397-08002B2CF9AE}" pid="5" name="WhenToUse">
    <vt:lpwstr/>
  </property>
  <property fmtid="{D5CDD505-2E9C-101B-9397-08002B2CF9AE}" pid="6" name="ContentTypeId">
    <vt:lpwstr>0x01010014F2A2E78E400A4EA0533D1F4BB9ACBA</vt:lpwstr>
  </property>
</Properties>
</file>