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4372" r:id="rId4"/>
  </p:sldMasterIdLst>
  <p:notesMasterIdLst>
    <p:notesMasterId r:id="rId19"/>
  </p:notesMasterIdLst>
  <p:handoutMasterIdLst>
    <p:handoutMasterId r:id="rId20"/>
  </p:handoutMasterIdLst>
  <p:sldIdLst>
    <p:sldId id="419" r:id="rId5"/>
    <p:sldId id="422" r:id="rId6"/>
    <p:sldId id="427" r:id="rId7"/>
    <p:sldId id="417" r:id="rId8"/>
    <p:sldId id="423" r:id="rId9"/>
    <p:sldId id="428" r:id="rId10"/>
    <p:sldId id="420" r:id="rId11"/>
    <p:sldId id="430" r:id="rId12"/>
    <p:sldId id="418" r:id="rId13"/>
    <p:sldId id="429" r:id="rId14"/>
    <p:sldId id="425" r:id="rId15"/>
    <p:sldId id="431" r:id="rId16"/>
    <p:sldId id="426" r:id="rId17"/>
    <p:sldId id="432" r:id="rId18"/>
  </p:sldIdLst>
  <p:sldSz cx="9144000" cy="6858000" type="screen4x3"/>
  <p:notesSz cx="6881813" cy="9661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64B"/>
    <a:srgbClr val="D91B5C"/>
    <a:srgbClr val="872175"/>
    <a:srgbClr val="005DAA"/>
    <a:srgbClr val="58585A"/>
    <a:srgbClr val="FF7600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25" autoAdjust="0"/>
    <p:restoredTop sz="95399" autoAdjust="0"/>
  </p:normalViewPr>
  <p:slideViewPr>
    <p:cSldViewPr>
      <p:cViewPr varScale="1">
        <p:scale>
          <a:sx n="58" d="100"/>
          <a:sy n="58" d="100"/>
        </p:scale>
        <p:origin x="816" y="5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3043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8"/>
            <a:ext cx="29829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177338"/>
            <a:ext cx="29829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74C9185B-EBCF-47C1-8C68-97688EBDADF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7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3900"/>
            <a:ext cx="4830763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89463"/>
            <a:ext cx="5046663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7338"/>
            <a:ext cx="29829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177338"/>
            <a:ext cx="29829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FC567462-9786-4354-99C7-A2B838F4246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33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92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89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4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05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6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974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37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30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7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3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10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36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6437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B2914-86C7-DF42-A304-9A6A7E31B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D64BA6-4A56-0144-8E18-330AF61B9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7B73F-CB45-E842-B0CF-FC70C532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930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4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2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36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1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74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0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22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62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51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2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4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03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17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6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0" y="6165851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77" r:id="rId7"/>
    <p:sldLayoutId id="2147484378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1"/>
            <a:ext cx="16002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D89FE19B-765A-405B-8779-560C50FF5A67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‹N°›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1"/>
            <a:ext cx="895350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  <p:sldLayoutId id="2147484364" r:id="rId14"/>
    <p:sldLayoutId id="2147484376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1"/>
            <a:ext cx="15240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EA6D5537-3A78-4138-972E-C8749F323EF2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‹N°›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1"/>
            <a:ext cx="895350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08939B-D60D-8B42-B8C1-4CC926CB5C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4" y="6109570"/>
            <a:ext cx="748430" cy="7484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752349-DCDE-7649-9C8E-89B68C0DD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7" y="6211257"/>
            <a:ext cx="727299" cy="5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9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32%2047%20727%2036%2071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jpg"/><Relationship Id="rId4" Type="http://schemas.openxmlformats.org/officeDocument/2006/relationships/image" Target="cid:EA8A571E-F509-4293-99B0-941FF9BB52A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+32%2047%20727%2036%2071" TargetMode="External"/><Relationship Id="rId2" Type="http://schemas.openxmlformats.org/officeDocument/2006/relationships/hyperlink" Target="tel:+32%2047%20581%2096%2057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cid:EA8A571E-F509-4293-99B0-941FF9BB52A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352%2062%20120%2020%2000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-cms.rotary.org/fr/user/login?destination=secure/application/481" TargetMode="External"/><Relationship Id="rId2" Type="http://schemas.openxmlformats.org/officeDocument/2006/relationships/hyperlink" Target="https://my-cms.rotary.org/fr/document/club-membership-committee-checklist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32%2047%20591%2039%2054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32%2047%20531%2011%2005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32%2048%20605%2036%2037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660.fr/rotary#axes" TargetMode="Externa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g"/><Relationship Id="rId5" Type="http://schemas.openxmlformats.org/officeDocument/2006/relationships/image" Target="cid:EA8A571E-F509-4293-99B0-941FF9BB52A2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14515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Les commissions du district</a:t>
            </a:r>
            <a:endParaRPr lang="fr-BE" b="1" dirty="0">
              <a:solidFill>
                <a:srgbClr val="002060"/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7440A11-BE6B-424B-A867-51FB515392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3124200"/>
            <a:ext cx="8534400" cy="2743200"/>
          </a:xfrm>
        </p:spPr>
        <p:txBody>
          <a:bodyPr/>
          <a:lstStyle/>
          <a:p>
            <a:pPr marL="0" indent="0" algn="l">
              <a:buNone/>
            </a:pPr>
            <a:r>
              <a:rPr lang="fr-FR" sz="2800" dirty="0">
                <a:solidFill>
                  <a:srgbClr val="002060"/>
                </a:solidFill>
              </a:rPr>
              <a:t>Les commissions travaillent étroitement avec le gouverneur pour définir et suivre les objectifs du district. Elles sont à la disposition des clubs pour les accompagner, les motiver ou les soutenir dans leur domaine de compétence.</a:t>
            </a:r>
            <a:endParaRPr lang="fr-BE" sz="2800" dirty="0">
              <a:solidFill>
                <a:srgbClr val="00206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A40814-FA29-4DDB-B37B-094444EB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20" y="634284"/>
            <a:ext cx="5163760" cy="8230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3A15A9-B039-40A8-9E72-6D068A3F6606}"/>
              </a:ext>
            </a:extLst>
          </p:cNvPr>
          <p:cNvSpPr txBox="1"/>
          <p:nvPr/>
        </p:nvSpPr>
        <p:spPr>
          <a:xfrm>
            <a:off x="0" y="6324600"/>
            <a:ext cx="9372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Séminaire Présidents élus – 16 Mars 2022. Présentation DGE Pascal GROSSE</a:t>
            </a:r>
          </a:p>
        </p:txBody>
      </p:sp>
    </p:spTree>
    <p:extLst>
      <p:ext uri="{BB962C8B-B14F-4D97-AF65-F5344CB8AC3E}">
        <p14:creationId xmlns:p14="http://schemas.microsoft.com/office/powerpoint/2010/main" val="41488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ENVIRONNEMENT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835" y="2660762"/>
            <a:ext cx="4419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pPr algn="l"/>
            <a:r>
              <a:rPr lang="fr-BE" sz="2800" b="1" dirty="0">
                <a:solidFill>
                  <a:srgbClr val="D91B5C"/>
                </a:solidFill>
              </a:rPr>
              <a:t>Président de la Commission: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Jean-Paul HOGENBOOM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RC Amay Villers le Temple</a:t>
            </a:r>
          </a:p>
          <a:p>
            <a:r>
              <a:rPr lang="fr-BE" sz="2800" dirty="0">
                <a:hlinkClick r:id="rId2"/>
              </a:rPr>
              <a:t>+32 47 727 36 71 </a:t>
            </a:r>
            <a:r>
              <a:rPr lang="fr-BE" sz="2800" b="1" dirty="0">
                <a:solidFill>
                  <a:srgbClr val="D91B5C"/>
                </a:solidFill>
              </a:rPr>
              <a:t>jp.hogenboom@gmail.com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85900" y="629028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age 9" descr="Une image contenant personne, homme, complet, verres&#10;&#10;Description générée automatiquement">
            <a:extLst>
              <a:ext uri="{FF2B5EF4-FFF2-40B4-BE49-F238E27FC236}">
                <a16:creationId xmlns:a16="http://schemas.microsoft.com/office/drawing/2014/main" id="{48D6CCC8-99A4-49F8-899D-0AA65242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51" y="2362200"/>
            <a:ext cx="2656399" cy="35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320254"/>
            <a:ext cx="7110967" cy="919163"/>
          </a:xfrm>
        </p:spPr>
        <p:txBody>
          <a:bodyPr/>
          <a:lstStyle/>
          <a:p>
            <a:r>
              <a:rPr lang="fr-FR" sz="3600" b="1" dirty="0">
                <a:solidFill>
                  <a:srgbClr val="872175"/>
                </a:solidFill>
              </a:rPr>
              <a:t>Commission Action Professionnelle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153400" cy="3251746"/>
          </a:xfrm>
        </p:spPr>
        <p:txBody>
          <a:bodyPr/>
          <a:lstStyle/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L’Action professionnelle s’inscrit dans l’ensemble des principes</a:t>
            </a: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directeurs et des domaines d’action du Rotary. Les Rotariens sont</a:t>
            </a: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appelés à responsabiliser autrui en utilisant les compétences et</a:t>
            </a: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l’expertise propres à chaque Rotarien pour répondre aux besoins de</a:t>
            </a: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la collectivité, et aider les parties prenantes à découvrir de nouvelles</a:t>
            </a: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perspectives professionnelles et de nouveaux centres d’intérêt.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Pour faire vivre l’Action professionnelle qui est l’essence du Rotary, ainsi que le fondement sur lequel s’appuient nos actions au service de la collectivité et à travers le monde, la commission d’action professionnelle proposera des activités  qui pourront vous servir d’exemple et d’inspiration pour monter votre propre action. </a:t>
            </a: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fr-FR" sz="2000" dirty="0">
                <a:solidFill>
                  <a:schemeClr val="bg2">
                    <a:lumMod val="10000"/>
                  </a:schemeClr>
                </a:solidFill>
              </a:rPr>
            </a:b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EA8A571E-F509-4293-99B0-941FF9BB52A2" descr="cid:EA8A571E-F509-4293-99B0-941FF9BB52A2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47" y="406250"/>
            <a:ext cx="576072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2590800" y="645175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1515F0-E049-427D-BF38-958FFBE66496}"/>
              </a:ext>
            </a:extLst>
          </p:cNvPr>
          <p:cNvSpPr txBox="1"/>
          <p:nvPr/>
        </p:nvSpPr>
        <p:spPr>
          <a:xfrm>
            <a:off x="1981200" y="5862326"/>
            <a:ext cx="669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D91B5C"/>
                </a:solidFill>
              </a:rPr>
              <a:t>Président de la commission: Thierry </a:t>
            </a:r>
            <a:r>
              <a:rPr lang="fr-BE" sz="2000" b="1" dirty="0" err="1">
                <a:solidFill>
                  <a:srgbClr val="D91B5C"/>
                </a:solidFill>
              </a:rPr>
              <a:t>Reip</a:t>
            </a:r>
            <a:r>
              <a:rPr lang="fr-BE" sz="2000" b="1" dirty="0">
                <a:solidFill>
                  <a:srgbClr val="D91B5C"/>
                </a:solidFill>
              </a:rPr>
              <a:t> </a:t>
            </a:r>
            <a:endParaRPr lang="fr-BE" sz="2000" dirty="0"/>
          </a:p>
        </p:txBody>
      </p:sp>
      <p:pic>
        <p:nvPicPr>
          <p:cNvPr id="6" name="Image 5" descr="Une image contenant personne, homme, cravate, portant&#10;&#10;Description générée automatiquement">
            <a:extLst>
              <a:ext uri="{FF2B5EF4-FFF2-40B4-BE49-F238E27FC236}">
                <a16:creationId xmlns:a16="http://schemas.microsoft.com/office/drawing/2014/main" id="{B1E15A2E-86A1-476F-8A50-DE36F34CE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51" y="193413"/>
            <a:ext cx="12001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Action professionnelle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835" y="2660762"/>
            <a:ext cx="4419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pPr algn="l"/>
            <a:r>
              <a:rPr lang="fr-BE" sz="2800" b="1" dirty="0">
                <a:solidFill>
                  <a:srgbClr val="D91B5C"/>
                </a:solidFill>
              </a:rPr>
              <a:t>Président de la Commission: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Thierry REIP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RC Plombières-Welkenraedt</a:t>
            </a:r>
          </a:p>
          <a:p>
            <a:r>
              <a:rPr lang="fr-BE" sz="2800" dirty="0">
                <a:hlinkClick r:id="rId2"/>
              </a:rPr>
              <a:t>+32 47 581 96 57</a:t>
            </a:r>
            <a:r>
              <a:rPr lang="fr-BE" sz="2800" dirty="0">
                <a:hlinkClick r:id="rId3"/>
              </a:rPr>
              <a:t> </a:t>
            </a:r>
            <a:r>
              <a:rPr lang="fr-BE" sz="2800" b="1" dirty="0">
                <a:solidFill>
                  <a:srgbClr val="D91B5C"/>
                </a:solidFill>
              </a:rPr>
              <a:t>thierry@fresim.be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90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 6" descr="Une image contenant personne, homme, cravate, portant&#10;&#10;Description générée automatiquement">
            <a:extLst>
              <a:ext uri="{FF2B5EF4-FFF2-40B4-BE49-F238E27FC236}">
                <a16:creationId xmlns:a16="http://schemas.microsoft.com/office/drawing/2014/main" id="{7AC2B2F8-D1E1-4AF3-B5B7-C21D1E489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25" y="2438400"/>
            <a:ext cx="2657918" cy="35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320254"/>
            <a:ext cx="7110967" cy="919163"/>
          </a:xfrm>
        </p:spPr>
        <p:txBody>
          <a:bodyPr/>
          <a:lstStyle/>
          <a:p>
            <a:r>
              <a:rPr lang="fr-FR" sz="3600" b="1" dirty="0">
                <a:solidFill>
                  <a:srgbClr val="872175"/>
                </a:solidFill>
              </a:rPr>
              <a:t>Commission Image publique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153400" cy="3251746"/>
          </a:xfrm>
        </p:spPr>
        <p:txBody>
          <a:bodyPr/>
          <a:lstStyle/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Des stratégies d'image publique efficaces peuvent aider les collectivités à mieux comprendre ce que fait le Rotary et comment nous avons un impact. Ela commission va, notamment :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- contacter des médias locaux pour leur parler d'actions et d'événements dans votre district, et publiez ces actions et événements dans les réseaux sociaux.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- promouvoir la campagne En finir avec la polio, nos axes stratégiques, nos succès en matière de subventions et les activités des anciens.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- encourager les clubs à faire des relations publiques une priorité.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- Former  à et </a:t>
            </a:r>
            <a:r>
              <a:rPr lang="fr-FR" sz="2000" dirty="0" err="1">
                <a:solidFill>
                  <a:schemeClr val="bg2">
                    <a:lumMod val="10000"/>
                  </a:schemeClr>
                </a:solidFill>
              </a:rPr>
              <a:t>améliorerr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 si besoin l’outil de communication interne qu’est Polaris</a:t>
            </a:r>
          </a:p>
          <a:p>
            <a:pPr algn="l"/>
            <a:endParaRPr lang="fr-FR" sz="2000" dirty="0"/>
          </a:p>
          <a:p>
            <a:pPr algn="l"/>
            <a:endParaRPr lang="fr-FR" sz="2000" dirty="0"/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.</a:t>
            </a:r>
          </a:p>
        </p:txBody>
      </p:sp>
      <p:pic>
        <p:nvPicPr>
          <p:cNvPr id="9" name="EA8A571E-F509-4293-99B0-941FF9BB52A2" descr="cid:EA8A571E-F509-4293-99B0-941FF9BB52A2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47" y="406250"/>
            <a:ext cx="576072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2590800" y="6400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1515F0-E049-427D-BF38-958FFBE66496}"/>
              </a:ext>
            </a:extLst>
          </p:cNvPr>
          <p:cNvSpPr txBox="1"/>
          <p:nvPr/>
        </p:nvSpPr>
        <p:spPr>
          <a:xfrm>
            <a:off x="990600" y="5974811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D91B5C"/>
                </a:solidFill>
              </a:rPr>
              <a:t>Président de la Commission: Paul Weis &amp; DGE Pascal Grosse</a:t>
            </a:r>
            <a:endParaRPr lang="fr-BE" sz="2000" dirty="0"/>
          </a:p>
        </p:txBody>
      </p:sp>
      <p:pic>
        <p:nvPicPr>
          <p:cNvPr id="6" name="Image 5" descr="Une image contenant personne, homme, complet, mur&#10;&#10;Description générée automatiquement">
            <a:extLst>
              <a:ext uri="{FF2B5EF4-FFF2-40B4-BE49-F238E27FC236}">
                <a16:creationId xmlns:a16="http://schemas.microsoft.com/office/drawing/2014/main" id="{915BB320-7C41-4BC7-918D-8A5ACA68D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97" y="250675"/>
            <a:ext cx="1028700" cy="1371600"/>
          </a:xfrm>
          <a:prstGeom prst="rect">
            <a:avLst/>
          </a:prstGeom>
        </p:spPr>
      </p:pic>
      <p:pic>
        <p:nvPicPr>
          <p:cNvPr id="8" name="Image 7" descr="Une image contenant personne, intérieur, mur, homme&#10;&#10;Description générée automatiquement">
            <a:extLst>
              <a:ext uri="{FF2B5EF4-FFF2-40B4-BE49-F238E27FC236}">
                <a16:creationId xmlns:a16="http://schemas.microsoft.com/office/drawing/2014/main" id="{B0A9CD4C-331F-4956-B5A1-1576EFCC1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192" y="250675"/>
            <a:ext cx="104351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Image Publique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835" y="2660762"/>
            <a:ext cx="4419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pPr algn="l"/>
            <a:r>
              <a:rPr lang="fr-BE" sz="2800" b="1" dirty="0">
                <a:solidFill>
                  <a:srgbClr val="D91B5C"/>
                </a:solidFill>
              </a:rPr>
              <a:t>Président de la Commission: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Paul WEIS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RC Diekirch-Ettelbrück</a:t>
            </a:r>
          </a:p>
          <a:p>
            <a:r>
              <a:rPr lang="fr-BE" sz="2800" dirty="0">
                <a:hlinkClick r:id="rId2"/>
              </a:rPr>
              <a:t>+352 62 120 20 00</a:t>
            </a:r>
            <a:r>
              <a:rPr lang="fr-BE" sz="2800" dirty="0"/>
              <a:t> </a:t>
            </a:r>
            <a:r>
              <a:rPr lang="fr-BE" sz="2800" b="1" dirty="0">
                <a:solidFill>
                  <a:srgbClr val="D91B5C"/>
                </a:solidFill>
              </a:rPr>
              <a:t>paul.weis@outlook.com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90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Image 11" descr="Une image contenant personne, homme, complet, mur&#10;&#10;Description générée automatiquement">
            <a:extLst>
              <a:ext uri="{FF2B5EF4-FFF2-40B4-BE49-F238E27FC236}">
                <a16:creationId xmlns:a16="http://schemas.microsoft.com/office/drawing/2014/main" id="{BCE68177-9C91-4D79-8EDB-929B5705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2700281" cy="36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Effectif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282195"/>
            <a:ext cx="8610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sz="2000" dirty="0">
                <a:solidFill>
                  <a:srgbClr val="002060"/>
                </a:solidFill>
              </a:rPr>
              <a:t>En recrutant de nouveaux membres et en fidélisant les membres existants, vous renforcez et pérennisez  vos clubs. Ensemble, nous soutenons le travail de la </a:t>
            </a:r>
            <a:r>
              <a:rPr lang="fr-F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 Effectif du club</a:t>
            </a:r>
            <a:r>
              <a:rPr lang="fr-FR" sz="2000" dirty="0">
                <a:solidFill>
                  <a:srgbClr val="002060"/>
                </a:solidFill>
              </a:rPr>
              <a:t> qui identifie des membres potentiels, leur présentent le Rotary et impliquent tous les membres de différentes façons. </a:t>
            </a:r>
          </a:p>
          <a:p>
            <a:pPr algn="l"/>
            <a:r>
              <a:rPr lang="fr-FR" sz="2000" dirty="0">
                <a:solidFill>
                  <a:srgbClr val="002060"/>
                </a:solidFill>
              </a:rPr>
              <a:t>- Assigner tous les membres potentiels, les membres recommandés ou transférés, qui ont exprimé leur souhait de rejoindre un club via la page </a:t>
            </a:r>
            <a:r>
              <a:rPr lang="fr-F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Gérer les prospects</a:t>
            </a:r>
            <a:r>
              <a:rPr lang="fr-FR" sz="2000" dirty="0">
                <a:solidFill>
                  <a:srgbClr val="002060"/>
                </a:solidFill>
              </a:rPr>
              <a:t> sur Mon Rotary.</a:t>
            </a:r>
          </a:p>
          <a:p>
            <a:pPr algn="l"/>
            <a:r>
              <a:rPr lang="fr-FR" sz="2000" dirty="0">
                <a:solidFill>
                  <a:srgbClr val="002060"/>
                </a:solidFill>
              </a:rPr>
              <a:t>- Aider à l'organisation, au lancement et au soutien de nouveaux et différents types de clubs dans des régions où le Rotary est absent où déjà actif.</a:t>
            </a:r>
          </a:p>
          <a:p>
            <a:pPr marL="342900" indent="-342900" algn="l">
              <a:buFontTx/>
              <a:buChar char="-"/>
            </a:pPr>
            <a:r>
              <a:rPr lang="fr-FR" sz="2000" dirty="0">
                <a:solidFill>
                  <a:srgbClr val="002060"/>
                </a:solidFill>
              </a:rPr>
              <a:t>Communiquer régulièrement les progrès, les difficultés et les opportunités rencontrés à votre coordinateur régional du Rotary et au gouverneur.</a:t>
            </a:r>
          </a:p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r>
              <a:rPr lang="fr-BE" sz="2000" b="1" dirty="0">
                <a:solidFill>
                  <a:srgbClr val="D91B5C"/>
                </a:solidFill>
              </a:rPr>
              <a:t>Président de la Commission: Dominique NIZET 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90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 6" descr="Une image contenant personne, homme, complet, portant&#10;&#10;Description générée automatiquement">
            <a:extLst>
              <a:ext uri="{FF2B5EF4-FFF2-40B4-BE49-F238E27FC236}">
                <a16:creationId xmlns:a16="http://schemas.microsoft.com/office/drawing/2014/main" id="{214A8ACF-B580-4062-B690-A9F4D4C87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97" y="262278"/>
            <a:ext cx="1314450" cy="1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Effectif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2629796"/>
            <a:ext cx="4419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pPr algn="l"/>
            <a:r>
              <a:rPr lang="fr-BE" sz="2800" b="1" dirty="0">
                <a:solidFill>
                  <a:srgbClr val="D91B5C"/>
                </a:solidFill>
              </a:rPr>
              <a:t>Président de la Commission: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Dominique NIZET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RC Dinant</a:t>
            </a:r>
          </a:p>
          <a:p>
            <a:r>
              <a:rPr lang="fr-BE" sz="2800" dirty="0">
                <a:hlinkClick r:id="rId2"/>
              </a:rPr>
              <a:t>+32 47 591 39 54</a:t>
            </a:r>
            <a:endParaRPr lang="fr-BE" sz="2800" b="1" dirty="0">
              <a:solidFill>
                <a:srgbClr val="D91B5C"/>
              </a:solidFill>
            </a:endParaRPr>
          </a:p>
          <a:p>
            <a:r>
              <a:rPr lang="fr-BE" sz="2800" b="1" dirty="0">
                <a:solidFill>
                  <a:srgbClr val="D91B5C"/>
                </a:solidFill>
              </a:rPr>
              <a:t>dniset@tracestpi.com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90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 6" descr="Une image contenant personne, homme, complet, portant&#10;&#10;Description générée automatiquement">
            <a:extLst>
              <a:ext uri="{FF2B5EF4-FFF2-40B4-BE49-F238E27FC236}">
                <a16:creationId xmlns:a16="http://schemas.microsoft.com/office/drawing/2014/main" id="{214A8ACF-B580-4062-B690-A9F4D4C8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4" y="2281230"/>
            <a:ext cx="2764766" cy="36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2324100" y="653408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9600" y="3200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2069566" y="136936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Fondation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492856"/>
            <a:ext cx="5166360" cy="82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us-titre 11">
            <a:extLst>
              <a:ext uri="{FF2B5EF4-FFF2-40B4-BE49-F238E27FC236}">
                <a16:creationId xmlns:a16="http://schemas.microsoft.com/office/drawing/2014/main" id="{3ABB8414-3FD2-471B-95DA-A458CB631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044074"/>
            <a:ext cx="8686800" cy="3733799"/>
          </a:xfrm>
        </p:spPr>
        <p:txBody>
          <a:bodyPr/>
          <a:lstStyle/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La commission a pour rôle d’informer les clubs sur la Fondation et de les encourager à participer à ses programmes et à les soutenir financièrement. Elle a également la responsabilité d'autoriser l'allocation du FSD à des subventions, de veiller à sa bonne utilisation et de certifier les clubs dans le cadre de demandes de subventions. Elle a des sous-commissions chargées de la recherche de fonds, des subventions du Rotary, de </a:t>
            </a:r>
            <a:r>
              <a:rPr lang="fr-FR" sz="2000" dirty="0" err="1">
                <a:solidFill>
                  <a:schemeClr val="bg2">
                    <a:lumMod val="10000"/>
                  </a:schemeClr>
                </a:solidFill>
              </a:rPr>
              <a:t>PolioPlus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, des bourses du Rotary et de district et de la gestion des fonds.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Nous encourageons les clubs à profiter des différents programmes et coordonnons leur participation.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Nous organisons chaque année un séminaire de certification et de 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Nous lançons un appel à projets pour des subventions de district et pouvons  accompagner les  clubs dans leurs demandes de subventions mondiales.</a:t>
            </a:r>
            <a:endParaRPr lang="fr-BE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4A88B2-83E2-4643-A13A-366E99173097}"/>
              </a:ext>
            </a:extLst>
          </p:cNvPr>
          <p:cNvSpPr txBox="1"/>
          <p:nvPr/>
        </p:nvSpPr>
        <p:spPr>
          <a:xfrm flipH="1">
            <a:off x="1498064" y="6033759"/>
            <a:ext cx="6731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D91B5C"/>
                </a:solidFill>
              </a:rPr>
              <a:t>Président de la Commission: Philippe </a:t>
            </a:r>
            <a:r>
              <a:rPr lang="fr-BE" sz="2000" b="1" dirty="0" err="1">
                <a:solidFill>
                  <a:srgbClr val="D91B5C"/>
                </a:solidFill>
              </a:rPr>
              <a:t>Vanstalle</a:t>
            </a:r>
            <a:endParaRPr lang="fr-BE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31618D-91B8-4700-B77C-C8B48DB22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3" y="210063"/>
            <a:ext cx="1184225" cy="15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FC019-18AA-4413-B9B4-0D20038A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011237"/>
          </a:xfrm>
        </p:spPr>
        <p:txBody>
          <a:bodyPr/>
          <a:lstStyle/>
          <a:p>
            <a:r>
              <a:rPr lang="fr-FR" sz="3200" dirty="0">
                <a:solidFill>
                  <a:schemeClr val="bg2">
                    <a:lumMod val="10000"/>
                  </a:schemeClr>
                </a:solidFill>
              </a:rPr>
              <a:t>Agenda </a:t>
            </a:r>
            <a:r>
              <a:rPr lang="fr-FR" sz="3200" u="sng" dirty="0">
                <a:solidFill>
                  <a:schemeClr val="bg2">
                    <a:lumMod val="10000"/>
                  </a:schemeClr>
                </a:solidFill>
              </a:rPr>
              <a:t>à confirmer</a:t>
            </a:r>
            <a:endParaRPr lang="fr-BE" sz="32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83B9E4-BBFC-4DC3-BCEC-D7C53B48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687" y="2208014"/>
            <a:ext cx="7355457" cy="16557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Demande de district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grant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: 30/09/2022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Séminaire Fondation : 14 et 15/10/2022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Polio Day: 22/10/2022 au Grand Duché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Dépôt de candidature pour une bourse: 28/02/2023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Jury des bourses : Avril 2022</a:t>
            </a:r>
          </a:p>
          <a:p>
            <a:pPr algn="l"/>
            <a:endParaRPr lang="fr-BE" dirty="0"/>
          </a:p>
        </p:txBody>
      </p:sp>
      <p:pic>
        <p:nvPicPr>
          <p:cNvPr id="4" name="EA8A571E-F509-4293-99B0-941FF9BB52A2" descr="cid:EA8A571E-F509-4293-99B0-941FF9BB52A2">
            <a:extLst>
              <a:ext uri="{FF2B5EF4-FFF2-40B4-BE49-F238E27FC236}">
                <a16:creationId xmlns:a16="http://schemas.microsoft.com/office/drawing/2014/main" id="{0D419A43-B638-47BC-9955-CE1A519FC5E4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86" y="457200"/>
            <a:ext cx="5166360" cy="8245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FEE1F5-6F2D-466C-B359-59FA362C9AAA}"/>
              </a:ext>
            </a:extLst>
          </p:cNvPr>
          <p:cNvSpPr txBox="1"/>
          <p:nvPr/>
        </p:nvSpPr>
        <p:spPr>
          <a:xfrm>
            <a:off x="2492315" y="641074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5C1D04-7221-49D9-891F-00C6FEEBFEB2}"/>
              </a:ext>
            </a:extLst>
          </p:cNvPr>
          <p:cNvSpPr txBox="1"/>
          <p:nvPr/>
        </p:nvSpPr>
        <p:spPr>
          <a:xfrm>
            <a:off x="815915" y="457172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B6164B"/>
                </a:solidFill>
              </a:rPr>
              <a:t>Innovez, pensez à relever le défi !</a:t>
            </a:r>
          </a:p>
          <a:p>
            <a:r>
              <a:rPr lang="fr-FR" dirty="0"/>
              <a:t>100 $ par membre pour le Fonds annuel (Gouverneur)</a:t>
            </a:r>
          </a:p>
          <a:p>
            <a:r>
              <a:rPr lang="fr-FR" dirty="0"/>
              <a:t>  25 $ par membre pour le Fonds Polio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E12979-1627-4771-A901-68F0908E9A4F}"/>
              </a:ext>
            </a:extLst>
          </p:cNvPr>
          <p:cNvSpPr txBox="1"/>
          <p:nvPr/>
        </p:nvSpPr>
        <p:spPr>
          <a:xfrm>
            <a:off x="1772386" y="5808771"/>
            <a:ext cx="65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B6164B"/>
                </a:solidFill>
              </a:rPr>
              <a:t>Contact : trf2160@gmail.com</a:t>
            </a:r>
            <a:endParaRPr lang="fr-BE" sz="3600" dirty="0">
              <a:solidFill>
                <a:srgbClr val="B616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7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Fondation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2629796"/>
            <a:ext cx="4419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pPr algn="l"/>
            <a:r>
              <a:rPr lang="fr-BE" sz="2800" b="1" dirty="0">
                <a:solidFill>
                  <a:srgbClr val="D91B5C"/>
                </a:solidFill>
              </a:rPr>
              <a:t>Président de la Commission: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Philippe VANSTALLE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RC Flémalle</a:t>
            </a:r>
          </a:p>
          <a:p>
            <a:r>
              <a:rPr lang="fr-BE" sz="2800" dirty="0">
                <a:hlinkClick r:id="rId2"/>
              </a:rPr>
              <a:t>+32 47 531 11 05 </a:t>
            </a:r>
            <a:endParaRPr lang="fr-BE" sz="2800" b="1" dirty="0">
              <a:solidFill>
                <a:srgbClr val="D91B5C"/>
              </a:solidFill>
            </a:endParaRPr>
          </a:p>
          <a:p>
            <a:r>
              <a:rPr lang="fr-BE" sz="2800" b="1" dirty="0">
                <a:solidFill>
                  <a:srgbClr val="D91B5C"/>
                </a:solidFill>
              </a:rPr>
              <a:t>trf2160@gmail.com</a:t>
            </a:r>
          </a:p>
          <a:p>
            <a:pPr marL="342900" indent="-342900" algn="l">
              <a:buFontTx/>
              <a:buChar char="-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90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 7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03704D9F-BAF7-4844-853C-F1C867F99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5" y="2362200"/>
            <a:ext cx="2733070" cy="36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2077" y="1826408"/>
            <a:ext cx="7264964" cy="450979"/>
          </a:xfrm>
        </p:spPr>
        <p:txBody>
          <a:bodyPr/>
          <a:lstStyle/>
          <a:p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Echange de jeunes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743745" y="6381280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DCA827-238E-4362-9328-812125499E6C}"/>
              </a:ext>
            </a:extLst>
          </p:cNvPr>
          <p:cNvSpPr txBox="1"/>
          <p:nvPr/>
        </p:nvSpPr>
        <p:spPr>
          <a:xfrm>
            <a:off x="413984" y="2374880"/>
            <a:ext cx="8610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Grâce à ces échanges, le Rotary instille à des adolescents les vertus des rapprochements culturels dans un but de paix et d'entente mutuelle. La commission</a:t>
            </a:r>
            <a:r>
              <a:rPr lang="fr-BE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a pour rôle de 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coordonner les activités du programme au niveau du district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Assurer la formation et le lien avec les YEO et certifier les clubs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communiquer régulièrement avec le Rotary, le gouverneur et les clubs parrainant des jeunes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protéger les participants contre les risques d'abus physique, sexuel ou psychique en se conformant aux critères de certification du Rotary et à la législation locale.</a:t>
            </a:r>
          </a:p>
        </p:txBody>
      </p:sp>
      <p:pic>
        <p:nvPicPr>
          <p:cNvPr id="19" name="EA8A571E-F509-4293-99B0-941FF9BB52A2" descr="cid:EA8A571E-F509-4293-99B0-941FF9BB52A2">
            <a:extLst>
              <a:ext uri="{FF2B5EF4-FFF2-40B4-BE49-F238E27FC236}">
                <a16:creationId xmlns:a16="http://schemas.microsoft.com/office/drawing/2014/main" id="{5C24D652-64DC-4967-83F6-91EB0FFF1AE1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99" y="408858"/>
            <a:ext cx="576072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CAFBC90-B239-4828-86F3-84D4EFB39E02}"/>
              </a:ext>
            </a:extLst>
          </p:cNvPr>
          <p:cNvSpPr txBox="1"/>
          <p:nvPr/>
        </p:nvSpPr>
        <p:spPr>
          <a:xfrm>
            <a:off x="1994199" y="5764512"/>
            <a:ext cx="656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D91B5C"/>
                </a:solidFill>
              </a:rPr>
              <a:t>Président de la Commission: Alain Michaux</a:t>
            </a:r>
            <a:endParaRPr lang="fr-BE" sz="2400" b="1" dirty="0">
              <a:solidFill>
                <a:srgbClr val="D91B5C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DF2D11-9739-4AF7-B4C4-EE5CB8DC2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25" y="185275"/>
            <a:ext cx="1236681" cy="16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38806-D169-48BD-A910-AE66A1A9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400800" cy="3476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  <a:latin typeface="+mn-lt"/>
              </a:rPr>
              <a:t>Commission Echange des jeunes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DAD49-5B0E-45FD-9DC7-88F940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835" y="2660762"/>
            <a:ext cx="4419600" cy="2269169"/>
          </a:xfrm>
          <a:noFill/>
          <a:ln w="12700">
            <a:solidFill>
              <a:schemeClr val="accent5">
                <a:alpha val="42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endParaRPr lang="fr-FR" sz="800" dirty="0">
              <a:solidFill>
                <a:srgbClr val="002060"/>
              </a:solidFill>
            </a:endParaRPr>
          </a:p>
          <a:p>
            <a:pPr algn="l"/>
            <a:r>
              <a:rPr lang="fr-BE" sz="2800" b="1" dirty="0">
                <a:solidFill>
                  <a:srgbClr val="D91B5C"/>
                </a:solidFill>
              </a:rPr>
              <a:t>Président de la Commission: 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Alain MICHAUX</a:t>
            </a:r>
          </a:p>
          <a:p>
            <a:r>
              <a:rPr lang="fr-BE" sz="2800" b="1" dirty="0">
                <a:solidFill>
                  <a:srgbClr val="D91B5C"/>
                </a:solidFill>
              </a:rPr>
              <a:t>RC Bastogne</a:t>
            </a:r>
          </a:p>
          <a:p>
            <a:r>
              <a:rPr lang="fr-BE" sz="2800" dirty="0">
                <a:hlinkClick r:id="rId2"/>
              </a:rPr>
              <a:t>+32 48 605 36 37 </a:t>
            </a:r>
            <a:r>
              <a:rPr lang="fr-BE" sz="2800" b="1" dirty="0">
                <a:solidFill>
                  <a:srgbClr val="D91B5C"/>
                </a:solidFill>
              </a:rPr>
              <a:t>chair@rye2160.org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8D4E-E784-48B8-B4B7-6136D3A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20" y="567720"/>
            <a:ext cx="5163760" cy="823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4C10FD-5240-4538-B67F-4D205E616CB4}"/>
              </a:ext>
            </a:extLst>
          </p:cNvPr>
          <p:cNvSpPr txBox="1"/>
          <p:nvPr/>
        </p:nvSpPr>
        <p:spPr>
          <a:xfrm>
            <a:off x="2590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 6" descr="Une image contenant personne, arbre, extérieur, souriant&#10;&#10;Description générée automatiquement">
            <a:extLst>
              <a:ext uri="{FF2B5EF4-FFF2-40B4-BE49-F238E27FC236}">
                <a16:creationId xmlns:a16="http://schemas.microsoft.com/office/drawing/2014/main" id="{0DAD1AC0-2F19-48AF-92E9-F2297709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65" y="2362200"/>
            <a:ext cx="2795873" cy="37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320254"/>
            <a:ext cx="7110967" cy="919163"/>
          </a:xfrm>
        </p:spPr>
        <p:txBody>
          <a:bodyPr/>
          <a:lstStyle/>
          <a:p>
            <a:r>
              <a:rPr lang="fr-FR" sz="3600" b="1" dirty="0">
                <a:solidFill>
                  <a:srgbClr val="872175"/>
                </a:solidFill>
              </a:rPr>
              <a:t>Commission Environnement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153400" cy="3251746"/>
          </a:xfrm>
        </p:spPr>
        <p:txBody>
          <a:bodyPr/>
          <a:lstStyle/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L’environnement est devenu officiellement le septième des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axes stratégiques du Rotary International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 à compter du 1er juillet 2021. La création de ce nouvel axe de travail a pour but de rassembler des femmes et des hommes engagés concrètement et durablement dans leur vie quotidienne.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La Commission Environnement du District a pour objectif d’impliquer, de sensibiliser les Rotariens et </a:t>
            </a:r>
            <a:r>
              <a:rPr lang="fr-FR" sz="2000" dirty="0" err="1">
                <a:solidFill>
                  <a:schemeClr val="bg2">
                    <a:lumMod val="10000"/>
                  </a:schemeClr>
                </a:solidFill>
              </a:rPr>
              <a:t>Rotaractiens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 aux nouveaux enjeux environnementaux auxquels nous sommes confrontés.</a:t>
            </a:r>
          </a:p>
          <a:p>
            <a:pPr algn="l"/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La Commission Environnement vous proposera des actions à fort impact environnemental et un accompagnement dans vos actions afin que celles-ci soient plus écologiques et respectueuses de l’environnement</a:t>
            </a:r>
            <a:r>
              <a:rPr lang="fr-FR" sz="2000" dirty="0"/>
              <a:t>.</a:t>
            </a:r>
          </a:p>
        </p:txBody>
      </p:sp>
      <p:pic>
        <p:nvPicPr>
          <p:cNvPr id="9" name="EA8A571E-F509-4293-99B0-941FF9BB52A2" descr="cid:EA8A571E-F509-4293-99B0-941FF9BB52A2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12" y="462963"/>
            <a:ext cx="576072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2590800" y="6400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1515F0-E049-427D-BF38-958FFBE66496}"/>
              </a:ext>
            </a:extLst>
          </p:cNvPr>
          <p:cNvSpPr txBox="1"/>
          <p:nvPr/>
        </p:nvSpPr>
        <p:spPr>
          <a:xfrm>
            <a:off x="652275" y="56634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D91B5C"/>
                </a:solidFill>
              </a:rPr>
              <a:t>Président de la Commission: Jean-Paul </a:t>
            </a:r>
            <a:r>
              <a:rPr lang="fr-BE" sz="2400" b="1" dirty="0" err="1">
                <a:solidFill>
                  <a:srgbClr val="D91B5C"/>
                </a:solidFill>
              </a:rPr>
              <a:t>Hogenboom</a:t>
            </a:r>
            <a:endParaRPr lang="fr-BE" dirty="0"/>
          </a:p>
        </p:txBody>
      </p:sp>
      <p:pic>
        <p:nvPicPr>
          <p:cNvPr id="6" name="Image 5" descr="Une image contenant personne, homme, complet, verres&#10;&#10;Description générée automatiquement">
            <a:extLst>
              <a:ext uri="{FF2B5EF4-FFF2-40B4-BE49-F238E27FC236}">
                <a16:creationId xmlns:a16="http://schemas.microsoft.com/office/drawing/2014/main" id="{62C1DB43-9A63-44C8-AB92-C33DF6548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08" y="153508"/>
            <a:ext cx="1313619" cy="17514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A71C6A-AD7A-4478-B19E-111A3E77CFE3}"/>
              </a:ext>
            </a:extLst>
          </p:cNvPr>
          <p:cNvSpPr txBox="1"/>
          <p:nvPr/>
        </p:nvSpPr>
        <p:spPr>
          <a:xfrm>
            <a:off x="1219200" y="6477744"/>
            <a:ext cx="6509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Séminaire Présidents élus – 16 Mars 2022. Présentation DGE Pascal GROSSE</a:t>
            </a:r>
          </a:p>
        </p:txBody>
      </p:sp>
    </p:spTree>
    <p:extLst>
      <p:ext uri="{BB962C8B-B14F-4D97-AF65-F5344CB8AC3E}">
        <p14:creationId xmlns:p14="http://schemas.microsoft.com/office/powerpoint/2010/main" val="180033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spcAft>
            <a:spcPts val="1200"/>
          </a:spcAft>
          <a:defRPr sz="2200" b="1" dirty="0">
            <a:solidFill>
              <a:schemeClr val="accent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otary-NewBrand_Pallette">
    <a:dk1>
      <a:srgbClr val="958D85"/>
    </a:dk1>
    <a:lt1>
      <a:sysClr val="window" lastClr="FFFFFF"/>
    </a:lt1>
    <a:dk2>
      <a:srgbClr val="00246C"/>
    </a:dk2>
    <a:lt2>
      <a:srgbClr val="E6E5D8"/>
    </a:lt2>
    <a:accent1>
      <a:srgbClr val="01B4E7"/>
    </a:accent1>
    <a:accent2>
      <a:srgbClr val="FEBD11"/>
    </a:accent2>
    <a:accent3>
      <a:srgbClr val="009999"/>
    </a:accent3>
    <a:accent4>
      <a:srgbClr val="872175"/>
    </a:accent4>
    <a:accent5>
      <a:srgbClr val="D91B5C"/>
    </a:accent5>
    <a:accent6>
      <a:srgbClr val="FF76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Rotary-NewBrand_Pallette">
    <a:dk1>
      <a:srgbClr val="958D85"/>
    </a:dk1>
    <a:lt1>
      <a:sysClr val="window" lastClr="FFFFFF"/>
    </a:lt1>
    <a:dk2>
      <a:srgbClr val="00246C"/>
    </a:dk2>
    <a:lt2>
      <a:srgbClr val="E6E5D8"/>
    </a:lt2>
    <a:accent1>
      <a:srgbClr val="01B4E7"/>
    </a:accent1>
    <a:accent2>
      <a:srgbClr val="FEBD11"/>
    </a:accent2>
    <a:accent3>
      <a:srgbClr val="009999"/>
    </a:accent3>
    <a:accent4>
      <a:srgbClr val="872175"/>
    </a:accent4>
    <a:accent5>
      <a:srgbClr val="D91B5C"/>
    </a:accent5>
    <a:accent6>
      <a:srgbClr val="FF760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Rotary-NewBrand_Pallette">
    <a:dk1>
      <a:srgbClr val="958D85"/>
    </a:dk1>
    <a:lt1>
      <a:sysClr val="window" lastClr="FFFFFF"/>
    </a:lt1>
    <a:dk2>
      <a:srgbClr val="00246C"/>
    </a:dk2>
    <a:lt2>
      <a:srgbClr val="E6E5D8"/>
    </a:lt2>
    <a:accent1>
      <a:srgbClr val="01B4E7"/>
    </a:accent1>
    <a:accent2>
      <a:srgbClr val="FEBD11"/>
    </a:accent2>
    <a:accent3>
      <a:srgbClr val="009999"/>
    </a:accent3>
    <a:accent4>
      <a:srgbClr val="872175"/>
    </a:accent4>
    <a:accent5>
      <a:srgbClr val="D91B5C"/>
    </a:accent5>
    <a:accent6>
      <a:srgbClr val="FF76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1175</Words>
  <Application>Microsoft Office PowerPoint</Application>
  <PresentationFormat>Affichage à l'écran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Georgia</vt:lpstr>
      <vt:lpstr>Communications_white</vt:lpstr>
      <vt:lpstr>Custom Design</vt:lpstr>
      <vt:lpstr>2_Custom Design</vt:lpstr>
      <vt:lpstr>Slate_NoMoE</vt:lpstr>
      <vt:lpstr>Les commissions du district</vt:lpstr>
      <vt:lpstr>Commission Effectif</vt:lpstr>
      <vt:lpstr>Commission Effectif</vt:lpstr>
      <vt:lpstr>Présentation PowerPoint</vt:lpstr>
      <vt:lpstr>Agenda à confirmer</vt:lpstr>
      <vt:lpstr>Commission Fondation</vt:lpstr>
      <vt:lpstr>Commission Echange de jeunes</vt:lpstr>
      <vt:lpstr>Commission Echange des jeunes</vt:lpstr>
      <vt:lpstr>Commission Environnement</vt:lpstr>
      <vt:lpstr>Commission ENVIRONNEMENT</vt:lpstr>
      <vt:lpstr>Commission Action Professionnelle</vt:lpstr>
      <vt:lpstr>Commission Action professionnelle</vt:lpstr>
      <vt:lpstr>Commission Image publique</vt:lpstr>
      <vt:lpstr>Commission Image Publique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Pascal Grosse (Europe)</cp:lastModifiedBy>
  <cp:revision>996</cp:revision>
  <cp:lastPrinted>2018-06-14T19:58:08Z</cp:lastPrinted>
  <dcterms:created xsi:type="dcterms:W3CDTF">2010-04-16T20:11:30Z</dcterms:created>
  <dcterms:modified xsi:type="dcterms:W3CDTF">2022-03-15T17:04:05Z</dcterms:modified>
</cp:coreProperties>
</file>